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99" r:id="rId3"/>
    <p:sldId id="291" r:id="rId4"/>
    <p:sldId id="275" r:id="rId5"/>
    <p:sldId id="321" r:id="rId6"/>
    <p:sldId id="292" r:id="rId7"/>
    <p:sldId id="308" r:id="rId8"/>
    <p:sldId id="310" r:id="rId9"/>
    <p:sldId id="311" r:id="rId10"/>
    <p:sldId id="293" r:id="rId11"/>
    <p:sldId id="304" r:id="rId12"/>
    <p:sldId id="312" r:id="rId13"/>
    <p:sldId id="313" r:id="rId14"/>
    <p:sldId id="314" r:id="rId15"/>
    <p:sldId id="322" r:id="rId16"/>
    <p:sldId id="316" r:id="rId17"/>
    <p:sldId id="315" r:id="rId18"/>
    <p:sldId id="296" r:id="rId19"/>
    <p:sldId id="307" r:id="rId20"/>
    <p:sldId id="288" r:id="rId21"/>
    <p:sldId id="287" r:id="rId22"/>
    <p:sldId id="318" r:id="rId23"/>
    <p:sldId id="319" r:id="rId24"/>
    <p:sldId id="295" r:id="rId25"/>
    <p:sldId id="298" r:id="rId26"/>
    <p:sldId id="300" r:id="rId27"/>
    <p:sldId id="323" r:id="rId28"/>
    <p:sldId id="30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1" d="100"/>
          <a:sy n="131" d="100"/>
        </p:scale>
        <p:origin x="-1768" y="-112"/>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248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9E1A55-8DB7-004E-9F2F-5F48CAB0C5B2}" type="datetimeFigureOut">
              <a:rPr lang="en-US" smtClean="0"/>
              <a:t>12/17/14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040F32-13D0-D74D-90A2-74C2DF854610}" type="slidenum">
              <a:rPr lang="en-US" smtClean="0"/>
              <a:t>‹#›</a:t>
            </a:fld>
            <a:endParaRPr lang="en-US"/>
          </a:p>
        </p:txBody>
      </p:sp>
    </p:spTree>
    <p:extLst>
      <p:ext uri="{BB962C8B-B14F-4D97-AF65-F5344CB8AC3E}">
        <p14:creationId xmlns:p14="http://schemas.microsoft.com/office/powerpoint/2010/main" val="10636213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40F32-13D0-D74D-90A2-74C2DF854610}" type="slidenum">
              <a:rPr lang="en-US" smtClean="0"/>
              <a:t>10</a:t>
            </a:fld>
            <a:endParaRPr lang="en-US"/>
          </a:p>
        </p:txBody>
      </p:sp>
    </p:spTree>
    <p:extLst>
      <p:ext uri="{BB962C8B-B14F-4D97-AF65-F5344CB8AC3E}">
        <p14:creationId xmlns:p14="http://schemas.microsoft.com/office/powerpoint/2010/main" val="397415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step that is often overlooked in sensor networks is management of the inventory of data collection equipment (. This includes information about which equipment has been deployed at each monitoring site, but also includes a record of field activities and service events, including sensor calibrations, as well as routine factory service for sensors and </a:t>
            </a:r>
            <a:r>
              <a:rPr lang="en-US" sz="1200" kern="1200" dirty="0" err="1" smtClean="0">
                <a:solidFill>
                  <a:schemeClr val="tx1"/>
                </a:solidFill>
                <a:effectLst/>
                <a:latin typeface="+mn-lt"/>
                <a:ea typeface="+mn-ea"/>
                <a:cs typeface="+mn-cs"/>
              </a:rPr>
              <a:t>dataloggers</a:t>
            </a:r>
            <a:r>
              <a:rPr lang="en-US" sz="1200" kern="1200" dirty="0" smtClean="0">
                <a:solidFill>
                  <a:schemeClr val="tx1"/>
                </a:solidFill>
                <a:effectLst/>
                <a:latin typeface="+mn-lt"/>
                <a:ea typeface="+mn-ea"/>
                <a:cs typeface="+mn-cs"/>
              </a:rPr>
              <a:t>. This information is typically recorded in field notes or files, but is rarely linked directly to the data being collected. Yet, there are many scenarios where performing quality control of the data or even eventual interpretation of the data in analyses require consulting the record of field activities. </a:t>
            </a:r>
            <a:endParaRPr lang="en-US"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19</a:t>
            </a:fld>
            <a:endParaRPr lang="en-US"/>
          </a:p>
        </p:txBody>
      </p:sp>
    </p:spTree>
    <p:extLst>
      <p:ext uri="{BB962C8B-B14F-4D97-AF65-F5344CB8AC3E}">
        <p14:creationId xmlns:p14="http://schemas.microsoft.com/office/powerpoint/2010/main" val="384312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C68C87-A174-B849-87A0-3630C6685FC6}" type="datetimeFigureOut">
              <a:rPr lang="en-US" smtClean="0"/>
              <a:t>12/17/14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239332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C68C87-A174-B849-87A0-3630C6685FC6}" type="datetimeFigureOut">
              <a:rPr lang="en-US" smtClean="0"/>
              <a:t>12/17/14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1007926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C68C87-A174-B849-87A0-3630C6685FC6}" type="datetimeFigureOut">
              <a:rPr lang="en-US" smtClean="0"/>
              <a:t>12/17/14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330012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C68C87-A174-B849-87A0-3630C6685FC6}" type="datetimeFigureOut">
              <a:rPr lang="en-US" smtClean="0"/>
              <a:t>12/17/14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11535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C68C87-A174-B849-87A0-3630C6685FC6}" type="datetimeFigureOut">
              <a:rPr lang="en-US" smtClean="0"/>
              <a:t>12/17/14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1323835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C68C87-A174-B849-87A0-3630C6685FC6}" type="datetimeFigureOut">
              <a:rPr lang="en-US" smtClean="0"/>
              <a:t>12/17/14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392779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C68C87-A174-B849-87A0-3630C6685FC6}" type="datetimeFigureOut">
              <a:rPr lang="en-US" smtClean="0"/>
              <a:t>12/17/14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95223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C68C87-A174-B849-87A0-3630C6685FC6}" type="datetimeFigureOut">
              <a:rPr lang="en-US" smtClean="0"/>
              <a:t>12/17/14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3281630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68C87-A174-B849-87A0-3630C6685FC6}" type="datetimeFigureOut">
              <a:rPr lang="en-US" smtClean="0"/>
              <a:t>12/17/14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55441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C68C87-A174-B849-87A0-3630C6685FC6}" type="datetimeFigureOut">
              <a:rPr lang="en-US" smtClean="0"/>
              <a:t>12/17/14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331291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C68C87-A174-B849-87A0-3630C6685FC6}" type="datetimeFigureOut">
              <a:rPr lang="en-US" smtClean="0"/>
              <a:t>12/17/14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04E6C-148B-844B-B9C4-1D3A8F4690E9}" type="slidenum">
              <a:rPr lang="en-US" smtClean="0"/>
              <a:t>‹#›</a:t>
            </a:fld>
            <a:endParaRPr lang="en-US"/>
          </a:p>
        </p:txBody>
      </p:sp>
    </p:spTree>
    <p:extLst>
      <p:ext uri="{BB962C8B-B14F-4D97-AF65-F5344CB8AC3E}">
        <p14:creationId xmlns:p14="http://schemas.microsoft.com/office/powerpoint/2010/main" val="38659960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68C87-A174-B849-87A0-3630C6685FC6}" type="datetimeFigureOut">
              <a:rPr lang="en-US" smtClean="0"/>
              <a:t>12/17/14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04E6C-148B-844B-B9C4-1D3A8F4690E9}" type="slidenum">
              <a:rPr lang="en-US" smtClean="0"/>
              <a:t>‹#›</a:t>
            </a:fld>
            <a:endParaRPr lang="en-US"/>
          </a:p>
        </p:txBody>
      </p:sp>
    </p:spTree>
    <p:extLst>
      <p:ext uri="{BB962C8B-B14F-4D97-AF65-F5344CB8AC3E}">
        <p14:creationId xmlns:p14="http://schemas.microsoft.com/office/powerpoint/2010/main" val="909969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4.jpeg"/><Relationship Id="rId8" Type="http://schemas.openxmlformats.org/officeDocument/2006/relationships/image" Target="../media/image22.jpeg"/><Relationship Id="rId9" Type="http://schemas.openxmlformats.org/officeDocument/2006/relationships/image" Target="../media/image30.png"/><Relationship Id="rId10" Type="http://schemas.openxmlformats.org/officeDocument/2006/relationships/image" Target="../media/image31.jpeg"/><Relationship Id="rId11"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gif"/><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github.com/UCHIC/ODM2" TargetMode="External"/><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9929"/>
            <a:ext cx="7772400" cy="2330522"/>
          </a:xfrm>
        </p:spPr>
        <p:txBody>
          <a:bodyPr>
            <a:noAutofit/>
          </a:bodyPr>
          <a:lstStyle/>
          <a:p>
            <a:r>
              <a:rPr lang="en-US" sz="3600" b="1" dirty="0" smtClean="0"/>
              <a:t>Information Requirements for Integrating Spatially Discrete, Feature-Based Earth Observations</a:t>
            </a:r>
            <a:endParaRPr lang="en-US" sz="3600" dirty="0"/>
          </a:p>
        </p:txBody>
      </p:sp>
      <p:sp>
        <p:nvSpPr>
          <p:cNvPr id="3" name="Subtitle 2"/>
          <p:cNvSpPr>
            <a:spLocks noGrp="1"/>
          </p:cNvSpPr>
          <p:nvPr>
            <p:ph type="subTitle" idx="1"/>
          </p:nvPr>
        </p:nvSpPr>
        <p:spPr/>
        <p:txBody>
          <a:bodyPr>
            <a:normAutofit/>
          </a:bodyPr>
          <a:lstStyle/>
          <a:p>
            <a:r>
              <a:rPr lang="en-US" dirty="0" smtClean="0">
                <a:solidFill>
                  <a:schemeClr val="accent1">
                    <a:lumMod val="50000"/>
                  </a:schemeClr>
                </a:solidFill>
              </a:rPr>
              <a:t>Jeffery S. Horsburgh</a:t>
            </a:r>
          </a:p>
          <a:p>
            <a:r>
              <a:rPr lang="en-US" sz="2000" dirty="0" smtClean="0">
                <a:solidFill>
                  <a:schemeClr val="accent6">
                    <a:lumMod val="50000"/>
                  </a:schemeClr>
                </a:solidFill>
              </a:rPr>
              <a:t>Anthony </a:t>
            </a:r>
            <a:r>
              <a:rPr lang="en-US" sz="2000" dirty="0" err="1" smtClean="0">
                <a:solidFill>
                  <a:schemeClr val="accent6">
                    <a:lumMod val="50000"/>
                  </a:schemeClr>
                </a:solidFill>
              </a:rPr>
              <a:t>Aufdenkampe</a:t>
            </a:r>
            <a:r>
              <a:rPr lang="en-US" sz="2000" dirty="0" smtClean="0">
                <a:solidFill>
                  <a:schemeClr val="accent6">
                    <a:lumMod val="50000"/>
                  </a:schemeClr>
                </a:solidFill>
              </a:rPr>
              <a:t>, Kerstin </a:t>
            </a:r>
            <a:r>
              <a:rPr lang="en-US" sz="2000" dirty="0" err="1" smtClean="0">
                <a:solidFill>
                  <a:schemeClr val="accent6">
                    <a:lumMod val="50000"/>
                  </a:schemeClr>
                </a:solidFill>
              </a:rPr>
              <a:t>Lehnert</a:t>
            </a:r>
            <a:r>
              <a:rPr lang="en-US" sz="2000" dirty="0" smtClean="0">
                <a:solidFill>
                  <a:schemeClr val="accent6">
                    <a:lumMod val="50000"/>
                  </a:schemeClr>
                </a:solidFill>
              </a:rPr>
              <a:t>, Emilio </a:t>
            </a:r>
            <a:r>
              <a:rPr lang="en-US" sz="2000" dirty="0" err="1" smtClean="0">
                <a:solidFill>
                  <a:schemeClr val="accent6">
                    <a:lumMod val="50000"/>
                  </a:schemeClr>
                </a:solidFill>
              </a:rPr>
              <a:t>Mayorga</a:t>
            </a:r>
            <a:r>
              <a:rPr lang="en-US" sz="2000" dirty="0" smtClean="0">
                <a:solidFill>
                  <a:schemeClr val="accent6">
                    <a:lumMod val="50000"/>
                  </a:schemeClr>
                </a:solidFill>
              </a:rPr>
              <a:t>, Leslie Hsu, </a:t>
            </a:r>
            <a:r>
              <a:rPr lang="en-US" sz="2000" dirty="0" err="1" smtClean="0">
                <a:solidFill>
                  <a:schemeClr val="accent6">
                    <a:lumMod val="50000"/>
                  </a:schemeClr>
                </a:solidFill>
              </a:rPr>
              <a:t>Lulin</a:t>
            </a:r>
            <a:r>
              <a:rPr lang="en-US" sz="2000" dirty="0" smtClean="0">
                <a:solidFill>
                  <a:schemeClr val="accent6">
                    <a:lumMod val="50000"/>
                  </a:schemeClr>
                </a:solidFill>
              </a:rPr>
              <a:t> Song, </a:t>
            </a:r>
            <a:r>
              <a:rPr lang="en-US" sz="2000" dirty="0" err="1" smtClean="0">
                <a:solidFill>
                  <a:schemeClr val="accent6">
                    <a:lumMod val="50000"/>
                  </a:schemeClr>
                </a:solidFill>
              </a:rPr>
              <a:t>Ilya</a:t>
            </a:r>
            <a:r>
              <a:rPr lang="en-US" sz="2000" dirty="0" smtClean="0">
                <a:solidFill>
                  <a:schemeClr val="accent6">
                    <a:lumMod val="50000"/>
                  </a:schemeClr>
                </a:solidFill>
              </a:rPr>
              <a:t> </a:t>
            </a:r>
            <a:r>
              <a:rPr lang="en-US" sz="2000" dirty="0" err="1" smtClean="0">
                <a:solidFill>
                  <a:schemeClr val="accent6">
                    <a:lumMod val="50000"/>
                  </a:schemeClr>
                </a:solidFill>
              </a:rPr>
              <a:t>Zaslavsky</a:t>
            </a:r>
            <a:r>
              <a:rPr lang="en-US" sz="2000" dirty="0" smtClean="0">
                <a:solidFill>
                  <a:schemeClr val="accent6">
                    <a:lumMod val="50000"/>
                  </a:schemeClr>
                </a:solidFill>
              </a:rPr>
              <a:t>, David Valentine</a:t>
            </a:r>
          </a:p>
        </p:txBody>
      </p:sp>
      <p:pic>
        <p:nvPicPr>
          <p:cNvPr id="4" name="Picture 7" descr="nsf4c"/>
          <p:cNvPicPr>
            <a:picLocks noChangeAspect="1" noChangeArrowheads="1"/>
          </p:cNvPicPr>
          <p:nvPr/>
        </p:nvPicPr>
        <p:blipFill>
          <a:blip r:embed="rId2" cstate="print"/>
          <a:srcRect/>
          <a:stretch>
            <a:fillRect/>
          </a:stretch>
        </p:blipFill>
        <p:spPr bwMode="auto">
          <a:xfrm>
            <a:off x="76200" y="6019800"/>
            <a:ext cx="760006" cy="738188"/>
          </a:xfrm>
          <a:prstGeom prst="rect">
            <a:avLst/>
          </a:prstGeom>
          <a:noFill/>
          <a:ln w="9525">
            <a:noFill/>
            <a:miter lim="800000"/>
            <a:headEnd/>
            <a:tailEnd/>
          </a:ln>
        </p:spPr>
      </p:pic>
      <p:sp>
        <p:nvSpPr>
          <p:cNvPr id="5" name="Rectangle 8"/>
          <p:cNvSpPr>
            <a:spLocks noChangeArrowheads="1"/>
          </p:cNvSpPr>
          <p:nvPr/>
        </p:nvSpPr>
        <p:spPr bwMode="auto">
          <a:xfrm>
            <a:off x="838200" y="6167757"/>
            <a:ext cx="1143000" cy="461643"/>
          </a:xfrm>
          <a:prstGeom prst="rect">
            <a:avLst/>
          </a:prstGeom>
          <a:noFill/>
          <a:ln w="9525">
            <a:noFill/>
            <a:miter lim="800000"/>
            <a:headEnd/>
            <a:tailEnd/>
          </a:ln>
        </p:spPr>
        <p:txBody>
          <a:bodyPr wrap="square" lIns="91418" tIns="45709" rIns="91418" bIns="45709">
            <a:spAutoFit/>
          </a:bodyPr>
          <a:lstStyle/>
          <a:p>
            <a:pPr defTabSz="4388412"/>
            <a:r>
              <a:rPr lang="en-US" sz="1200" dirty="0" smtClean="0"/>
              <a:t>Support:  </a:t>
            </a:r>
          </a:p>
          <a:p>
            <a:pPr defTabSz="4388412"/>
            <a:r>
              <a:rPr lang="en-US" sz="1200" dirty="0" smtClean="0"/>
              <a:t>1224638</a:t>
            </a:r>
            <a:endParaRPr lang="en-US" sz="1200" dirty="0"/>
          </a:p>
        </p:txBody>
      </p:sp>
    </p:spTree>
    <p:extLst>
      <p:ext uri="{BB962C8B-B14F-4D97-AF65-F5344CB8AC3E}">
        <p14:creationId xmlns:p14="http://schemas.microsoft.com/office/powerpoint/2010/main" val="3734888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Requirement: </a:t>
            </a:r>
            <a:br>
              <a:rPr lang="en-US" dirty="0" smtClean="0"/>
            </a:br>
            <a:r>
              <a:rPr lang="en-US" dirty="0" smtClean="0"/>
              <a:t>Support Diverse Data Types</a:t>
            </a:r>
            <a:endParaRPr lang="en-US" dirty="0"/>
          </a:p>
        </p:txBody>
      </p:sp>
      <p:sp>
        <p:nvSpPr>
          <p:cNvPr id="5" name="Subtitle 4"/>
          <p:cNvSpPr>
            <a:spLocks noGrp="1"/>
          </p:cNvSpPr>
          <p:nvPr>
            <p:ph type="subTitle" idx="1"/>
          </p:nvPr>
        </p:nvSpPr>
        <p:spPr/>
        <p:txBody>
          <a:bodyPr>
            <a:normAutofit/>
          </a:bodyPr>
          <a:lstStyle/>
          <a:p>
            <a:endParaRPr lang="en-US" sz="2400" dirty="0"/>
          </a:p>
        </p:txBody>
      </p:sp>
    </p:spTree>
    <p:extLst>
      <p:ext uri="{BB962C8B-B14F-4D97-AF65-F5344CB8AC3E}">
        <p14:creationId xmlns:p14="http://schemas.microsoft.com/office/powerpoint/2010/main" val="3235097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744855" y="1927654"/>
            <a:ext cx="4796430" cy="5002875"/>
          </a:xfrm>
          <a:custGeom>
            <a:avLst/>
            <a:gdLst>
              <a:gd name="connsiteX0" fmla="*/ 4583685 w 4796430"/>
              <a:gd name="connsiteY0" fmla="*/ 0 h 5002875"/>
              <a:gd name="connsiteX1" fmla="*/ 4074387 w 4796430"/>
              <a:gd name="connsiteY1" fmla="*/ 135387 h 5002875"/>
              <a:gd name="connsiteX2" fmla="*/ 3674684 w 4796430"/>
              <a:gd name="connsiteY2" fmla="*/ 296562 h 5002875"/>
              <a:gd name="connsiteX3" fmla="*/ 3197620 w 4796430"/>
              <a:gd name="connsiteY3" fmla="*/ 541548 h 5002875"/>
              <a:gd name="connsiteX4" fmla="*/ 2984875 w 4796430"/>
              <a:gd name="connsiteY4" fmla="*/ 664041 h 5002875"/>
              <a:gd name="connsiteX5" fmla="*/ 2804364 w 4796430"/>
              <a:gd name="connsiteY5" fmla="*/ 805875 h 5002875"/>
              <a:gd name="connsiteX6" fmla="*/ 2572279 w 4796430"/>
              <a:gd name="connsiteY6" fmla="*/ 902581 h 5002875"/>
              <a:gd name="connsiteX7" fmla="*/ 2140342 w 4796430"/>
              <a:gd name="connsiteY7" fmla="*/ 1018627 h 5002875"/>
              <a:gd name="connsiteX8" fmla="*/ 58022 w 4796430"/>
              <a:gd name="connsiteY8" fmla="*/ 2662613 h 5002875"/>
              <a:gd name="connsiteX9" fmla="*/ 0 w 4796430"/>
              <a:gd name="connsiteY9" fmla="*/ 5002875 h 5002875"/>
              <a:gd name="connsiteX10" fmla="*/ 4796430 w 4796430"/>
              <a:gd name="connsiteY10" fmla="*/ 5002875 h 5002875"/>
              <a:gd name="connsiteX11" fmla="*/ 4583685 w 4796430"/>
              <a:gd name="connsiteY11" fmla="*/ 0 h 500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6430" h="5002875">
                <a:moveTo>
                  <a:pt x="4583685" y="0"/>
                </a:moveTo>
                <a:lnTo>
                  <a:pt x="4074387" y="135387"/>
                </a:lnTo>
                <a:lnTo>
                  <a:pt x="3674684" y="296562"/>
                </a:lnTo>
                <a:lnTo>
                  <a:pt x="3197620" y="541548"/>
                </a:lnTo>
                <a:lnTo>
                  <a:pt x="2984875" y="664041"/>
                </a:lnTo>
                <a:lnTo>
                  <a:pt x="2804364" y="805875"/>
                </a:lnTo>
                <a:lnTo>
                  <a:pt x="2572279" y="902581"/>
                </a:lnTo>
                <a:lnTo>
                  <a:pt x="2140342" y="1018627"/>
                </a:lnTo>
                <a:lnTo>
                  <a:pt x="58022" y="2662613"/>
                </a:lnTo>
                <a:lnTo>
                  <a:pt x="0" y="5002875"/>
                </a:lnTo>
                <a:lnTo>
                  <a:pt x="4796430" y="5002875"/>
                </a:lnTo>
                <a:lnTo>
                  <a:pt x="4583685" y="0"/>
                </a:lnTo>
                <a:close/>
              </a:path>
            </a:pathLst>
          </a:custGeom>
          <a:solidFill>
            <a:srgbClr val="C3D69B"/>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496405" y="1386106"/>
            <a:ext cx="4325813" cy="3629663"/>
          </a:xfrm>
          <a:custGeom>
            <a:avLst/>
            <a:gdLst>
              <a:gd name="connsiteX0" fmla="*/ 483511 w 4325813"/>
              <a:gd name="connsiteY0" fmla="*/ 90258 h 3629663"/>
              <a:gd name="connsiteX1" fmla="*/ 1779321 w 4325813"/>
              <a:gd name="connsiteY1" fmla="*/ 567336 h 3629663"/>
              <a:gd name="connsiteX2" fmla="*/ 3100918 w 4325813"/>
              <a:gd name="connsiteY2" fmla="*/ 921921 h 3629663"/>
              <a:gd name="connsiteX3" fmla="*/ 3274982 w 4325813"/>
              <a:gd name="connsiteY3" fmla="*/ 934815 h 3629663"/>
              <a:gd name="connsiteX4" fmla="*/ 3835855 w 4325813"/>
              <a:gd name="connsiteY4" fmla="*/ 1095990 h 3629663"/>
              <a:gd name="connsiteX5" fmla="*/ 4100174 w 4325813"/>
              <a:gd name="connsiteY5" fmla="*/ 1321635 h 3629663"/>
              <a:gd name="connsiteX6" fmla="*/ 4319366 w 4325813"/>
              <a:gd name="connsiteY6" fmla="*/ 1463470 h 3629663"/>
              <a:gd name="connsiteX7" fmla="*/ 4325813 w 4325813"/>
              <a:gd name="connsiteY7" fmla="*/ 3558746 h 3629663"/>
              <a:gd name="connsiteX8" fmla="*/ 0 w 4325813"/>
              <a:gd name="connsiteY8" fmla="*/ 3629663 h 3629663"/>
              <a:gd name="connsiteX9" fmla="*/ 38681 w 4325813"/>
              <a:gd name="connsiteY9" fmla="*/ 0 h 3629663"/>
              <a:gd name="connsiteX10" fmla="*/ 483511 w 4325813"/>
              <a:gd name="connsiteY10" fmla="*/ 90258 h 362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5813" h="3629663">
                <a:moveTo>
                  <a:pt x="483511" y="90258"/>
                </a:moveTo>
                <a:lnTo>
                  <a:pt x="1779321" y="567336"/>
                </a:lnTo>
                <a:lnTo>
                  <a:pt x="3100918" y="921921"/>
                </a:lnTo>
                <a:lnTo>
                  <a:pt x="3274982" y="934815"/>
                </a:lnTo>
                <a:lnTo>
                  <a:pt x="3835855" y="1095990"/>
                </a:lnTo>
                <a:lnTo>
                  <a:pt x="4100174" y="1321635"/>
                </a:lnTo>
                <a:lnTo>
                  <a:pt x="4319366" y="1463470"/>
                </a:lnTo>
                <a:lnTo>
                  <a:pt x="4325813" y="3558746"/>
                </a:lnTo>
                <a:lnTo>
                  <a:pt x="0" y="3629663"/>
                </a:lnTo>
                <a:lnTo>
                  <a:pt x="38681" y="0"/>
                </a:lnTo>
                <a:lnTo>
                  <a:pt x="483511" y="90258"/>
                </a:lnTo>
                <a:close/>
              </a:path>
            </a:pathLst>
          </a:custGeom>
          <a:solidFill>
            <a:schemeClr val="accent3">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180511" y="3906884"/>
            <a:ext cx="9393008" cy="2997857"/>
          </a:xfrm>
          <a:custGeom>
            <a:avLst/>
            <a:gdLst>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01835 w 9393008"/>
              <a:gd name="connsiteY9" fmla="*/ 851005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53832 w 9393008"/>
              <a:gd name="connsiteY3" fmla="*/ 696277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93008" h="2997857">
                <a:moveTo>
                  <a:pt x="296554" y="567336"/>
                </a:moveTo>
                <a:lnTo>
                  <a:pt x="831639" y="664041"/>
                </a:lnTo>
                <a:lnTo>
                  <a:pt x="1115299" y="631806"/>
                </a:lnTo>
                <a:lnTo>
                  <a:pt x="1353832" y="696277"/>
                </a:lnTo>
                <a:lnTo>
                  <a:pt x="1476321" y="754300"/>
                </a:lnTo>
                <a:lnTo>
                  <a:pt x="5118771" y="741406"/>
                </a:lnTo>
                <a:lnTo>
                  <a:pt x="5344409" y="715618"/>
                </a:lnTo>
                <a:lnTo>
                  <a:pt x="5853707" y="638253"/>
                </a:lnTo>
                <a:lnTo>
                  <a:pt x="6066453" y="567336"/>
                </a:lnTo>
                <a:lnTo>
                  <a:pt x="6285643" y="502866"/>
                </a:lnTo>
                <a:lnTo>
                  <a:pt x="6659559" y="444843"/>
                </a:lnTo>
                <a:lnTo>
                  <a:pt x="6917432" y="528654"/>
                </a:lnTo>
                <a:cubicBezTo>
                  <a:pt x="6938921" y="517909"/>
                  <a:pt x="6960086" y="506488"/>
                  <a:pt x="6981900" y="496419"/>
                </a:cubicBezTo>
                <a:cubicBezTo>
                  <a:pt x="6988070" y="493571"/>
                  <a:pt x="6994537" y="491089"/>
                  <a:pt x="7001240" y="489972"/>
                </a:cubicBezTo>
                <a:cubicBezTo>
                  <a:pt x="7007599" y="488912"/>
                  <a:pt x="7014134" y="489972"/>
                  <a:pt x="7020581" y="489972"/>
                </a:cubicBezTo>
                <a:lnTo>
                  <a:pt x="7362262" y="444843"/>
                </a:lnTo>
                <a:lnTo>
                  <a:pt x="7516985" y="354585"/>
                </a:lnTo>
                <a:lnTo>
                  <a:pt x="7897348" y="257880"/>
                </a:lnTo>
                <a:lnTo>
                  <a:pt x="8355071" y="212751"/>
                </a:lnTo>
                <a:lnTo>
                  <a:pt x="8774114" y="77364"/>
                </a:lnTo>
                <a:lnTo>
                  <a:pt x="9128689" y="25788"/>
                </a:lnTo>
                <a:lnTo>
                  <a:pt x="9380115" y="0"/>
                </a:lnTo>
                <a:cubicBezTo>
                  <a:pt x="9384413" y="994988"/>
                  <a:pt x="9388710" y="1989975"/>
                  <a:pt x="9393008" y="2984963"/>
                </a:cubicBezTo>
                <a:lnTo>
                  <a:pt x="0" y="2997857"/>
                </a:lnTo>
                <a:lnTo>
                  <a:pt x="12894" y="502866"/>
                </a:lnTo>
                <a:lnTo>
                  <a:pt x="296554" y="567336"/>
                </a:lnTo>
                <a:close/>
              </a:path>
            </a:pathLst>
          </a:custGeom>
          <a:solidFill>
            <a:schemeClr val="bg2">
              <a:lumMod val="9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Time Series Result</a:t>
            </a:r>
            <a:endParaRPr lang="en-US" sz="3600" dirty="0"/>
          </a:p>
        </p:txBody>
      </p:sp>
      <p:sp>
        <p:nvSpPr>
          <p:cNvPr id="6" name="Freeform 5"/>
          <p:cNvSpPr/>
          <p:nvPr/>
        </p:nvSpPr>
        <p:spPr>
          <a:xfrm>
            <a:off x="1308703" y="2823788"/>
            <a:ext cx="6021325" cy="1843843"/>
          </a:xfrm>
          <a:custGeom>
            <a:avLst/>
            <a:gdLst>
              <a:gd name="connsiteX0" fmla="*/ 0 w 6021325"/>
              <a:gd name="connsiteY0" fmla="*/ 1843843 h 1843843"/>
              <a:gd name="connsiteX1" fmla="*/ 2520705 w 6021325"/>
              <a:gd name="connsiteY1" fmla="*/ 25788 h 1843843"/>
              <a:gd name="connsiteX2" fmla="*/ 6021325 w 6021325"/>
              <a:gd name="connsiteY2" fmla="*/ 0 h 1843843"/>
              <a:gd name="connsiteX3" fmla="*/ 3526408 w 6021325"/>
              <a:gd name="connsiteY3" fmla="*/ 1830949 h 1843843"/>
              <a:gd name="connsiteX4" fmla="*/ 0 w 6021325"/>
              <a:gd name="connsiteY4" fmla="*/ 1843843 h 1843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1325" h="1843843">
                <a:moveTo>
                  <a:pt x="0" y="1843843"/>
                </a:moveTo>
                <a:lnTo>
                  <a:pt x="2520705" y="25788"/>
                </a:lnTo>
                <a:lnTo>
                  <a:pt x="6021325" y="0"/>
                </a:lnTo>
                <a:lnTo>
                  <a:pt x="3526408" y="1830949"/>
                </a:lnTo>
                <a:lnTo>
                  <a:pt x="0" y="1843843"/>
                </a:lnTo>
                <a:close/>
              </a:path>
            </a:pathLst>
          </a:custGeom>
          <a:solidFill>
            <a:schemeClr val="tx2">
              <a:lumMod val="60000"/>
              <a:lumOff val="4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308703" y="4648290"/>
            <a:ext cx="3539301" cy="1257165"/>
          </a:xfrm>
          <a:custGeom>
            <a:avLst/>
            <a:gdLst>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6447 w 3610216"/>
              <a:gd name="connsiteY18" fmla="*/ 341691 h 1257165"/>
              <a:gd name="connsiteX19" fmla="*/ 70915 w 3610216"/>
              <a:gd name="connsiteY19" fmla="*/ 12894 h 1257165"/>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58022 w 3610216"/>
              <a:gd name="connsiteY18" fmla="*/ 328797 h 1257165"/>
              <a:gd name="connsiteX19" fmla="*/ 70915 w 3610216"/>
              <a:gd name="connsiteY19" fmla="*/ 12894 h 1257165"/>
              <a:gd name="connsiteX0" fmla="*/ 12893 w 3552194"/>
              <a:gd name="connsiteY0" fmla="*/ 12894 h 1257165"/>
              <a:gd name="connsiteX1" fmla="*/ 3552194 w 3552194"/>
              <a:gd name="connsiteY1" fmla="*/ 0 h 1257165"/>
              <a:gd name="connsiteX2" fmla="*/ 3507067 w 3552194"/>
              <a:gd name="connsiteY2" fmla="*/ 277221 h 1257165"/>
              <a:gd name="connsiteX3" fmla="*/ 3397471 w 3552194"/>
              <a:gd name="connsiteY3" fmla="*/ 393267 h 1257165"/>
              <a:gd name="connsiteX4" fmla="*/ 3158939 w 3552194"/>
              <a:gd name="connsiteY4" fmla="*/ 593124 h 1257165"/>
              <a:gd name="connsiteX5" fmla="*/ 3068683 w 3552194"/>
              <a:gd name="connsiteY5" fmla="*/ 722064 h 1257165"/>
              <a:gd name="connsiteX6" fmla="*/ 2843045 w 3552194"/>
              <a:gd name="connsiteY6" fmla="*/ 909027 h 1257165"/>
              <a:gd name="connsiteX7" fmla="*/ 2636747 w 3552194"/>
              <a:gd name="connsiteY7" fmla="*/ 921921 h 1257165"/>
              <a:gd name="connsiteX8" fmla="*/ 2398214 w 3552194"/>
              <a:gd name="connsiteY8" fmla="*/ 1070202 h 1257165"/>
              <a:gd name="connsiteX9" fmla="*/ 2017852 w 3552194"/>
              <a:gd name="connsiteY9" fmla="*/ 1147566 h 1257165"/>
              <a:gd name="connsiteX10" fmla="*/ 1785767 w 3552194"/>
              <a:gd name="connsiteY10" fmla="*/ 1037967 h 1257165"/>
              <a:gd name="connsiteX11" fmla="*/ 1560129 w 3552194"/>
              <a:gd name="connsiteY11" fmla="*/ 1057308 h 1257165"/>
              <a:gd name="connsiteX12" fmla="*/ 1270022 w 3552194"/>
              <a:gd name="connsiteY12" fmla="*/ 1231377 h 1257165"/>
              <a:gd name="connsiteX13" fmla="*/ 941235 w 3552194"/>
              <a:gd name="connsiteY13" fmla="*/ 1257165 h 1257165"/>
              <a:gd name="connsiteX14" fmla="*/ 722043 w 3552194"/>
              <a:gd name="connsiteY14" fmla="*/ 1057308 h 1257165"/>
              <a:gd name="connsiteX15" fmla="*/ 393255 w 3552194"/>
              <a:gd name="connsiteY15" fmla="*/ 960603 h 1257165"/>
              <a:gd name="connsiteX16" fmla="*/ 161170 w 3552194"/>
              <a:gd name="connsiteY16" fmla="*/ 941262 h 1257165"/>
              <a:gd name="connsiteX17" fmla="*/ 51574 w 3552194"/>
              <a:gd name="connsiteY17" fmla="*/ 638253 h 1257165"/>
              <a:gd name="connsiteX18" fmla="*/ 0 w 3552194"/>
              <a:gd name="connsiteY18" fmla="*/ 328797 h 1257165"/>
              <a:gd name="connsiteX19" fmla="*/ 12893 w 3552194"/>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38681 w 3539301"/>
              <a:gd name="connsiteY17" fmla="*/ 638253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83809 w 3539301"/>
              <a:gd name="connsiteY17" fmla="*/ 631806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99852 w 3539301"/>
              <a:gd name="connsiteY16" fmla="*/ 876792 h 1257165"/>
              <a:gd name="connsiteX17" fmla="*/ 83809 w 3539301"/>
              <a:gd name="connsiteY17" fmla="*/ 631806 h 1257165"/>
              <a:gd name="connsiteX18" fmla="*/ 32234 w 3539301"/>
              <a:gd name="connsiteY18" fmla="*/ 328797 h 1257165"/>
              <a:gd name="connsiteX19" fmla="*/ 0 w 3539301"/>
              <a:gd name="connsiteY19" fmla="*/ 12894 h 125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9301" h="1257165">
                <a:moveTo>
                  <a:pt x="0" y="12894"/>
                </a:moveTo>
                <a:lnTo>
                  <a:pt x="3539301" y="0"/>
                </a:lnTo>
                <a:lnTo>
                  <a:pt x="3494174" y="277221"/>
                </a:lnTo>
                <a:lnTo>
                  <a:pt x="3384578" y="393267"/>
                </a:lnTo>
                <a:lnTo>
                  <a:pt x="3146046" y="593124"/>
                </a:lnTo>
                <a:lnTo>
                  <a:pt x="3055790" y="722064"/>
                </a:lnTo>
                <a:lnTo>
                  <a:pt x="2830152" y="909027"/>
                </a:lnTo>
                <a:lnTo>
                  <a:pt x="2623854" y="921921"/>
                </a:lnTo>
                <a:lnTo>
                  <a:pt x="2385321" y="1070202"/>
                </a:lnTo>
                <a:lnTo>
                  <a:pt x="2004959" y="1147566"/>
                </a:lnTo>
                <a:lnTo>
                  <a:pt x="1772874" y="1037967"/>
                </a:lnTo>
                <a:lnTo>
                  <a:pt x="1547236" y="1057308"/>
                </a:lnTo>
                <a:lnTo>
                  <a:pt x="1257129" y="1231377"/>
                </a:lnTo>
                <a:lnTo>
                  <a:pt x="928342" y="1257165"/>
                </a:lnTo>
                <a:lnTo>
                  <a:pt x="709150" y="1057308"/>
                </a:lnTo>
                <a:lnTo>
                  <a:pt x="380362" y="960603"/>
                </a:lnTo>
                <a:lnTo>
                  <a:pt x="199852" y="876792"/>
                </a:lnTo>
                <a:lnTo>
                  <a:pt x="83809" y="631806"/>
                </a:lnTo>
                <a:lnTo>
                  <a:pt x="32234" y="328797"/>
                </a:lnTo>
                <a:lnTo>
                  <a:pt x="0" y="12894"/>
                </a:lnTo>
                <a:close/>
              </a:path>
            </a:pathLst>
          </a:custGeom>
          <a:solidFill>
            <a:srgbClr val="558ED5"/>
          </a:solidFill>
          <a:ln w="127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813223" y="2843129"/>
            <a:ext cx="1969569" cy="1185430"/>
          </a:xfrm>
          <a:custGeom>
            <a:avLst/>
            <a:gdLst>
              <a:gd name="connsiteX0" fmla="*/ 88129 w 2073747"/>
              <a:gd name="connsiteY0" fmla="*/ 0 h 1220730"/>
              <a:gd name="connsiteX1" fmla="*/ 23660 w 2073747"/>
              <a:gd name="connsiteY1" fmla="*/ 283668 h 1220730"/>
              <a:gd name="connsiteX2" fmla="*/ 17214 w 2073747"/>
              <a:gd name="connsiteY2" fmla="*/ 612465 h 1220730"/>
              <a:gd name="connsiteX3" fmla="*/ 242852 w 2073747"/>
              <a:gd name="connsiteY3" fmla="*/ 915474 h 1220730"/>
              <a:gd name="connsiteX4" fmla="*/ 474937 w 2073747"/>
              <a:gd name="connsiteY4" fmla="*/ 921921 h 1220730"/>
              <a:gd name="connsiteX5" fmla="*/ 777938 w 2073747"/>
              <a:gd name="connsiteY5" fmla="*/ 1012179 h 1220730"/>
              <a:gd name="connsiteX6" fmla="*/ 990683 w 2073747"/>
              <a:gd name="connsiteY6" fmla="*/ 1205589 h 1220730"/>
              <a:gd name="connsiteX7" fmla="*/ 1338810 w 2073747"/>
              <a:gd name="connsiteY7" fmla="*/ 1186248 h 1220730"/>
              <a:gd name="connsiteX8" fmla="*/ 1628917 w 2073747"/>
              <a:gd name="connsiteY8" fmla="*/ 1012179 h 1220730"/>
              <a:gd name="connsiteX9" fmla="*/ 1848109 w 2073747"/>
              <a:gd name="connsiteY9" fmla="*/ 1005732 h 1220730"/>
              <a:gd name="connsiteX10" fmla="*/ 2073747 w 2073747"/>
              <a:gd name="connsiteY10" fmla="*/ 1102437 h 1220730"/>
              <a:gd name="connsiteX0" fmla="*/ 76423 w 2062041"/>
              <a:gd name="connsiteY0" fmla="*/ 0 h 1220730"/>
              <a:gd name="connsiteX1" fmla="*/ 69976 w 2062041"/>
              <a:gd name="connsiteY1" fmla="*/ 257880 h 1220730"/>
              <a:gd name="connsiteX2" fmla="*/ 5508 w 2062041"/>
              <a:gd name="connsiteY2" fmla="*/ 612465 h 1220730"/>
              <a:gd name="connsiteX3" fmla="*/ 231146 w 2062041"/>
              <a:gd name="connsiteY3" fmla="*/ 915474 h 1220730"/>
              <a:gd name="connsiteX4" fmla="*/ 463231 w 2062041"/>
              <a:gd name="connsiteY4" fmla="*/ 921921 h 1220730"/>
              <a:gd name="connsiteX5" fmla="*/ 766232 w 2062041"/>
              <a:gd name="connsiteY5" fmla="*/ 1012179 h 1220730"/>
              <a:gd name="connsiteX6" fmla="*/ 978977 w 2062041"/>
              <a:gd name="connsiteY6" fmla="*/ 1205589 h 1220730"/>
              <a:gd name="connsiteX7" fmla="*/ 1327104 w 2062041"/>
              <a:gd name="connsiteY7" fmla="*/ 1186248 h 1220730"/>
              <a:gd name="connsiteX8" fmla="*/ 1617211 w 2062041"/>
              <a:gd name="connsiteY8" fmla="*/ 1012179 h 1220730"/>
              <a:gd name="connsiteX9" fmla="*/ 1836403 w 2062041"/>
              <a:gd name="connsiteY9" fmla="*/ 1005732 h 1220730"/>
              <a:gd name="connsiteX10" fmla="*/ 2062041 w 2062041"/>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171104 w 2001999"/>
              <a:gd name="connsiteY3" fmla="*/ 915474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545019 w 2001999"/>
              <a:gd name="connsiteY4" fmla="*/ 902580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1679"/>
              <a:gd name="connsiteX1" fmla="*/ 9934 w 2001999"/>
              <a:gd name="connsiteY1" fmla="*/ 257880 h 1221679"/>
              <a:gd name="connsiteX2" fmla="*/ 67955 w 2001999"/>
              <a:gd name="connsiteY2" fmla="*/ 560889 h 1221679"/>
              <a:gd name="connsiteX3" fmla="*/ 229126 w 2001999"/>
              <a:gd name="connsiteY3" fmla="*/ 863898 h 1221679"/>
              <a:gd name="connsiteX4" fmla="*/ 545019 w 2001999"/>
              <a:gd name="connsiteY4" fmla="*/ 902580 h 1221679"/>
              <a:gd name="connsiteX5" fmla="*/ 783551 w 2001999"/>
              <a:gd name="connsiteY5" fmla="*/ 999285 h 1221679"/>
              <a:gd name="connsiteX6" fmla="*/ 918935 w 2001999"/>
              <a:gd name="connsiteY6" fmla="*/ 1205589 h 1221679"/>
              <a:gd name="connsiteX7" fmla="*/ 1267062 w 2001999"/>
              <a:gd name="connsiteY7" fmla="*/ 1186248 h 1221679"/>
              <a:gd name="connsiteX8" fmla="*/ 1557169 w 2001999"/>
              <a:gd name="connsiteY8" fmla="*/ 1012179 h 1221679"/>
              <a:gd name="connsiteX9" fmla="*/ 1776361 w 2001999"/>
              <a:gd name="connsiteY9" fmla="*/ 1005732 h 1221679"/>
              <a:gd name="connsiteX10" fmla="*/ 2001999 w 2001999"/>
              <a:gd name="connsiteY10" fmla="*/ 1102437 h 1221679"/>
              <a:gd name="connsiteX0" fmla="*/ 16381 w 2001999"/>
              <a:gd name="connsiteY0" fmla="*/ 0 h 1199694"/>
              <a:gd name="connsiteX1" fmla="*/ 9934 w 2001999"/>
              <a:gd name="connsiteY1" fmla="*/ 257880 h 1199694"/>
              <a:gd name="connsiteX2" fmla="*/ 67955 w 2001999"/>
              <a:gd name="connsiteY2" fmla="*/ 560889 h 1199694"/>
              <a:gd name="connsiteX3" fmla="*/ 229126 w 2001999"/>
              <a:gd name="connsiteY3" fmla="*/ 863898 h 1199694"/>
              <a:gd name="connsiteX4" fmla="*/ 545019 w 2001999"/>
              <a:gd name="connsiteY4" fmla="*/ 902580 h 1199694"/>
              <a:gd name="connsiteX5" fmla="*/ 783551 w 2001999"/>
              <a:gd name="connsiteY5" fmla="*/ 999285 h 1199694"/>
              <a:gd name="connsiteX6" fmla="*/ 1060765 w 2001999"/>
              <a:gd name="connsiteY6" fmla="*/ 1166907 h 1199694"/>
              <a:gd name="connsiteX7" fmla="*/ 1267062 w 2001999"/>
              <a:gd name="connsiteY7" fmla="*/ 1186248 h 1199694"/>
              <a:gd name="connsiteX8" fmla="*/ 1557169 w 2001999"/>
              <a:gd name="connsiteY8" fmla="*/ 1012179 h 1199694"/>
              <a:gd name="connsiteX9" fmla="*/ 1776361 w 2001999"/>
              <a:gd name="connsiteY9" fmla="*/ 1005732 h 1199694"/>
              <a:gd name="connsiteX10" fmla="*/ 2001999 w 2001999"/>
              <a:gd name="connsiteY10" fmla="*/ 1102437 h 1199694"/>
              <a:gd name="connsiteX0" fmla="*/ 16381 w 2001999"/>
              <a:gd name="connsiteY0" fmla="*/ 0 h 1172536"/>
              <a:gd name="connsiteX1" fmla="*/ 9934 w 2001999"/>
              <a:gd name="connsiteY1" fmla="*/ 257880 h 1172536"/>
              <a:gd name="connsiteX2" fmla="*/ 67955 w 2001999"/>
              <a:gd name="connsiteY2" fmla="*/ 560889 h 1172536"/>
              <a:gd name="connsiteX3" fmla="*/ 229126 w 2001999"/>
              <a:gd name="connsiteY3" fmla="*/ 863898 h 1172536"/>
              <a:gd name="connsiteX4" fmla="*/ 545019 w 2001999"/>
              <a:gd name="connsiteY4" fmla="*/ 902580 h 1172536"/>
              <a:gd name="connsiteX5" fmla="*/ 783551 w 2001999"/>
              <a:gd name="connsiteY5" fmla="*/ 999285 h 1172536"/>
              <a:gd name="connsiteX6" fmla="*/ 1060765 w 2001999"/>
              <a:gd name="connsiteY6" fmla="*/ 1166907 h 1172536"/>
              <a:gd name="connsiteX7" fmla="*/ 1344424 w 2001999"/>
              <a:gd name="connsiteY7" fmla="*/ 1121778 h 1172536"/>
              <a:gd name="connsiteX8" fmla="*/ 1557169 w 2001999"/>
              <a:gd name="connsiteY8" fmla="*/ 1012179 h 1172536"/>
              <a:gd name="connsiteX9" fmla="*/ 1776361 w 2001999"/>
              <a:gd name="connsiteY9" fmla="*/ 1005732 h 1172536"/>
              <a:gd name="connsiteX10" fmla="*/ 2001999 w 2001999"/>
              <a:gd name="connsiteY10" fmla="*/ 1102437 h 1172536"/>
              <a:gd name="connsiteX0" fmla="*/ 33184 w 1993015"/>
              <a:gd name="connsiteY0" fmla="*/ 0 h 1185430"/>
              <a:gd name="connsiteX1" fmla="*/ 950 w 1993015"/>
              <a:gd name="connsiteY1" fmla="*/ 270774 h 1185430"/>
              <a:gd name="connsiteX2" fmla="*/ 58971 w 1993015"/>
              <a:gd name="connsiteY2" fmla="*/ 573783 h 1185430"/>
              <a:gd name="connsiteX3" fmla="*/ 220142 w 1993015"/>
              <a:gd name="connsiteY3" fmla="*/ 876792 h 1185430"/>
              <a:gd name="connsiteX4" fmla="*/ 536035 w 1993015"/>
              <a:gd name="connsiteY4" fmla="*/ 915474 h 1185430"/>
              <a:gd name="connsiteX5" fmla="*/ 774567 w 1993015"/>
              <a:gd name="connsiteY5" fmla="*/ 1012179 h 1185430"/>
              <a:gd name="connsiteX6" fmla="*/ 1051781 w 1993015"/>
              <a:gd name="connsiteY6" fmla="*/ 1179801 h 1185430"/>
              <a:gd name="connsiteX7" fmla="*/ 1335440 w 1993015"/>
              <a:gd name="connsiteY7" fmla="*/ 1134672 h 1185430"/>
              <a:gd name="connsiteX8" fmla="*/ 1548185 w 1993015"/>
              <a:gd name="connsiteY8" fmla="*/ 1025073 h 1185430"/>
              <a:gd name="connsiteX9" fmla="*/ 1767377 w 1993015"/>
              <a:gd name="connsiteY9" fmla="*/ 1018626 h 1185430"/>
              <a:gd name="connsiteX10" fmla="*/ 1993015 w 1993015"/>
              <a:gd name="connsiteY10" fmla="*/ 1115331 h 1185430"/>
              <a:gd name="connsiteX0" fmla="*/ 9738 w 1969569"/>
              <a:gd name="connsiteY0" fmla="*/ 0 h 1185430"/>
              <a:gd name="connsiteX1" fmla="*/ 22631 w 1969569"/>
              <a:gd name="connsiteY1" fmla="*/ 270774 h 1185430"/>
              <a:gd name="connsiteX2" fmla="*/ 35525 w 1969569"/>
              <a:gd name="connsiteY2" fmla="*/ 573783 h 1185430"/>
              <a:gd name="connsiteX3" fmla="*/ 196696 w 1969569"/>
              <a:gd name="connsiteY3" fmla="*/ 876792 h 1185430"/>
              <a:gd name="connsiteX4" fmla="*/ 512589 w 1969569"/>
              <a:gd name="connsiteY4" fmla="*/ 915474 h 1185430"/>
              <a:gd name="connsiteX5" fmla="*/ 751121 w 1969569"/>
              <a:gd name="connsiteY5" fmla="*/ 1012179 h 1185430"/>
              <a:gd name="connsiteX6" fmla="*/ 1028335 w 1969569"/>
              <a:gd name="connsiteY6" fmla="*/ 1179801 h 1185430"/>
              <a:gd name="connsiteX7" fmla="*/ 1311994 w 1969569"/>
              <a:gd name="connsiteY7" fmla="*/ 1134672 h 1185430"/>
              <a:gd name="connsiteX8" fmla="*/ 1524739 w 1969569"/>
              <a:gd name="connsiteY8" fmla="*/ 1025073 h 1185430"/>
              <a:gd name="connsiteX9" fmla="*/ 1743931 w 1969569"/>
              <a:gd name="connsiteY9" fmla="*/ 1018626 h 1185430"/>
              <a:gd name="connsiteX10" fmla="*/ 1969569 w 1969569"/>
              <a:gd name="connsiteY10" fmla="*/ 1115331 h 118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9569" h="1185430">
                <a:moveTo>
                  <a:pt x="9738" y="0"/>
                </a:moveTo>
                <a:cubicBezTo>
                  <a:pt x="-16587" y="90795"/>
                  <a:pt x="18333" y="175144"/>
                  <a:pt x="22631" y="270774"/>
                </a:cubicBezTo>
                <a:cubicBezTo>
                  <a:pt x="26929" y="366405"/>
                  <a:pt x="6514" y="472780"/>
                  <a:pt x="35525" y="573783"/>
                </a:cubicBezTo>
                <a:cubicBezTo>
                  <a:pt x="64536" y="674786"/>
                  <a:pt x="117185" y="819844"/>
                  <a:pt x="196696" y="876792"/>
                </a:cubicBezTo>
                <a:cubicBezTo>
                  <a:pt x="276207" y="933740"/>
                  <a:pt x="420185" y="892909"/>
                  <a:pt x="512589" y="915474"/>
                </a:cubicBezTo>
                <a:cubicBezTo>
                  <a:pt x="604993" y="938039"/>
                  <a:pt x="665163" y="968125"/>
                  <a:pt x="751121" y="1012179"/>
                </a:cubicBezTo>
                <a:cubicBezTo>
                  <a:pt x="837079" y="1056233"/>
                  <a:pt x="934856" y="1159386"/>
                  <a:pt x="1028335" y="1179801"/>
                </a:cubicBezTo>
                <a:cubicBezTo>
                  <a:pt x="1121814" y="1200217"/>
                  <a:pt x="1229260" y="1160460"/>
                  <a:pt x="1311994" y="1134672"/>
                </a:cubicBezTo>
                <a:cubicBezTo>
                  <a:pt x="1394728" y="1108884"/>
                  <a:pt x="1452749" y="1044414"/>
                  <a:pt x="1524739" y="1025073"/>
                </a:cubicBezTo>
                <a:cubicBezTo>
                  <a:pt x="1596729" y="1005732"/>
                  <a:pt x="1669793" y="1003583"/>
                  <a:pt x="1743931" y="1018626"/>
                </a:cubicBezTo>
                <a:cubicBezTo>
                  <a:pt x="1818069" y="1033669"/>
                  <a:pt x="1893819" y="1074500"/>
                  <a:pt x="1969569" y="1115331"/>
                </a:cubicBezTo>
              </a:path>
            </a:pathLst>
          </a:custGeom>
          <a:ln>
            <a:solidFill>
              <a:srgbClr val="25406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1199107" y="4616055"/>
            <a:ext cx="547980" cy="567336"/>
          </a:xfrm>
          <a:custGeom>
            <a:avLst/>
            <a:gdLst>
              <a:gd name="connsiteX0" fmla="*/ 0 w 547980"/>
              <a:gd name="connsiteY0" fmla="*/ 0 h 567336"/>
              <a:gd name="connsiteX1" fmla="*/ 238533 w 547980"/>
              <a:gd name="connsiteY1" fmla="*/ 174069 h 567336"/>
              <a:gd name="connsiteX2" fmla="*/ 361022 w 547980"/>
              <a:gd name="connsiteY2" fmla="*/ 438396 h 567336"/>
              <a:gd name="connsiteX3" fmla="*/ 547980 w 547980"/>
              <a:gd name="connsiteY3" fmla="*/ 567336 h 567336"/>
            </a:gdLst>
            <a:ahLst/>
            <a:cxnLst>
              <a:cxn ang="0">
                <a:pos x="connsiteX0" y="connsiteY0"/>
              </a:cxn>
              <a:cxn ang="0">
                <a:pos x="connsiteX1" y="connsiteY1"/>
              </a:cxn>
              <a:cxn ang="0">
                <a:pos x="connsiteX2" y="connsiteY2"/>
              </a:cxn>
              <a:cxn ang="0">
                <a:pos x="connsiteX3" y="connsiteY3"/>
              </a:cxn>
            </a:cxnLst>
            <a:rect l="l" t="t" r="r" b="b"/>
            <a:pathLst>
              <a:path w="547980" h="567336">
                <a:moveTo>
                  <a:pt x="0" y="0"/>
                </a:moveTo>
                <a:cubicBezTo>
                  <a:pt x="89181" y="50501"/>
                  <a:pt x="178363" y="101003"/>
                  <a:pt x="238533" y="174069"/>
                </a:cubicBezTo>
                <a:cubicBezTo>
                  <a:pt x="298703" y="247135"/>
                  <a:pt x="309448" y="372852"/>
                  <a:pt x="361022" y="438396"/>
                </a:cubicBezTo>
                <a:cubicBezTo>
                  <a:pt x="412597" y="503941"/>
                  <a:pt x="480288" y="535638"/>
                  <a:pt x="547980" y="567336"/>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00000"/>
              </a:solidFill>
            </a:endParaRPr>
          </a:p>
        </p:txBody>
      </p:sp>
      <p:sp>
        <p:nvSpPr>
          <p:cNvPr id="14" name="Can 13"/>
          <p:cNvSpPr/>
          <p:nvPr/>
        </p:nvSpPr>
        <p:spPr>
          <a:xfrm>
            <a:off x="676911" y="3526511"/>
            <a:ext cx="580213" cy="1128226"/>
          </a:xfrm>
          <a:prstGeom prst="can">
            <a:avLst/>
          </a:prstGeom>
          <a:solidFill>
            <a:schemeClr val="bg1">
              <a:lumMod val="75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86655" y="3255737"/>
            <a:ext cx="760724" cy="412608"/>
          </a:xfrm>
          <a:prstGeom prst="triangle">
            <a:avLst/>
          </a:prstGeom>
          <a:solidFill>
            <a:srgbClr val="BFBFBF"/>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rot="18984701">
            <a:off x="4498674" y="3140219"/>
            <a:ext cx="863009" cy="283668"/>
          </a:xfrm>
          <a:prstGeom prst="leftArrow">
            <a:avLst>
              <a:gd name="adj1" fmla="val 50000"/>
              <a:gd name="adj2" fmla="val 115053"/>
            </a:avLst>
          </a:prstGeom>
          <a:noFill/>
          <a:ln>
            <a:solidFill>
              <a:srgbClr val="25406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44836" y="3663377"/>
            <a:ext cx="1759984" cy="1787565"/>
            <a:chOff x="444836" y="3663377"/>
            <a:chExt cx="1759984" cy="1787565"/>
          </a:xfrm>
        </p:grpSpPr>
        <p:cxnSp>
          <p:nvCxnSpPr>
            <p:cNvPr id="18" name="Straight Arrow Connector 17"/>
            <p:cNvCxnSpPr/>
            <p:nvPr/>
          </p:nvCxnSpPr>
          <p:spPr>
            <a:xfrm>
              <a:off x="1302266" y="3887543"/>
              <a:ext cx="0" cy="15633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44836" y="4674077"/>
              <a:ext cx="1759984"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54427" y="4242128"/>
              <a:ext cx="1353832" cy="97994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295819" y="3663377"/>
              <a:ext cx="322340" cy="369332"/>
            </a:xfrm>
            <a:prstGeom prst="rect">
              <a:avLst/>
            </a:prstGeom>
            <a:noFill/>
          </p:spPr>
          <p:txBody>
            <a:bodyPr wrap="square" rtlCol="0">
              <a:spAutoFit/>
            </a:bodyPr>
            <a:lstStyle/>
            <a:p>
              <a:r>
                <a:rPr lang="en-US" dirty="0" smtClean="0"/>
                <a:t>Z</a:t>
              </a:r>
              <a:endParaRPr lang="en-US" dirty="0"/>
            </a:p>
          </p:txBody>
        </p:sp>
        <p:sp>
          <p:nvSpPr>
            <p:cNvPr id="34" name="TextBox 33"/>
            <p:cNvSpPr txBox="1"/>
            <p:nvPr/>
          </p:nvSpPr>
          <p:spPr>
            <a:xfrm>
              <a:off x="1864932" y="4308865"/>
              <a:ext cx="322340" cy="369332"/>
            </a:xfrm>
            <a:prstGeom prst="rect">
              <a:avLst/>
            </a:prstGeom>
            <a:noFill/>
          </p:spPr>
          <p:txBody>
            <a:bodyPr wrap="square" rtlCol="0">
              <a:spAutoFit/>
            </a:bodyPr>
            <a:lstStyle/>
            <a:p>
              <a:r>
                <a:rPr lang="en-US" dirty="0"/>
                <a:t>X</a:t>
              </a:r>
            </a:p>
          </p:txBody>
        </p:sp>
        <p:sp>
          <p:nvSpPr>
            <p:cNvPr id="35" name="TextBox 34"/>
            <p:cNvSpPr txBox="1"/>
            <p:nvPr/>
          </p:nvSpPr>
          <p:spPr>
            <a:xfrm>
              <a:off x="1632850" y="3922075"/>
              <a:ext cx="322340" cy="369332"/>
            </a:xfrm>
            <a:prstGeom prst="rect">
              <a:avLst/>
            </a:prstGeom>
            <a:noFill/>
          </p:spPr>
          <p:txBody>
            <a:bodyPr wrap="square" rtlCol="0">
              <a:spAutoFit/>
            </a:bodyPr>
            <a:lstStyle/>
            <a:p>
              <a:r>
                <a:rPr lang="en-US" dirty="0"/>
                <a:t>Y</a:t>
              </a:r>
            </a:p>
          </p:txBody>
        </p:sp>
      </p:grpSp>
      <p:sp>
        <p:nvSpPr>
          <p:cNvPr id="36" name="Isosceles Triangle 35"/>
          <p:cNvSpPr/>
          <p:nvPr/>
        </p:nvSpPr>
        <p:spPr>
          <a:xfrm rot="10800000">
            <a:off x="4635259" y="4532244"/>
            <a:ext cx="109596" cy="103153"/>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1502344" y="5222075"/>
            <a:ext cx="725180" cy="312111"/>
            <a:chOff x="1502344" y="5222075"/>
            <a:chExt cx="725180" cy="312111"/>
          </a:xfrm>
        </p:grpSpPr>
        <p:sp>
          <p:nvSpPr>
            <p:cNvPr id="40" name="Can 39"/>
            <p:cNvSpPr/>
            <p:nvPr/>
          </p:nvSpPr>
          <p:spPr>
            <a:xfrm rot="7853304">
              <a:off x="1781125" y="4943294"/>
              <a:ext cx="167617" cy="725180"/>
            </a:xfrm>
            <a:prstGeom prst="can">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Can 40"/>
            <p:cNvSpPr/>
            <p:nvPr/>
          </p:nvSpPr>
          <p:spPr>
            <a:xfrm rot="7853304">
              <a:off x="1948001" y="5308526"/>
              <a:ext cx="167617" cy="283703"/>
            </a:xfrm>
            <a:prstGeom prst="can">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34036" y="5995138"/>
            <a:ext cx="2903860" cy="461665"/>
          </a:xfrm>
          <a:prstGeom prst="rect">
            <a:avLst/>
          </a:prstGeom>
          <a:noFill/>
        </p:spPr>
        <p:txBody>
          <a:bodyPr wrap="none" rtlCol="0">
            <a:spAutoFit/>
          </a:bodyPr>
          <a:lstStyle/>
          <a:p>
            <a:r>
              <a:rPr lang="en-US" sz="2400" b="1" dirty="0" smtClean="0"/>
              <a:t>Fixed Sensor Position</a:t>
            </a:r>
            <a:endParaRPr lang="en-US" sz="2400" b="1" dirty="0"/>
          </a:p>
        </p:txBody>
      </p:sp>
      <p:graphicFrame>
        <p:nvGraphicFramePr>
          <p:cNvPr id="44" name="Table 43"/>
          <p:cNvGraphicFramePr>
            <a:graphicFrameLocks noGrp="1"/>
          </p:cNvGraphicFramePr>
          <p:nvPr>
            <p:extLst>
              <p:ext uri="{D42A27DB-BD31-4B8C-83A1-F6EECF244321}">
                <p14:modId xmlns:p14="http://schemas.microsoft.com/office/powerpoint/2010/main" val="276182566"/>
              </p:ext>
            </p:extLst>
          </p:nvPr>
        </p:nvGraphicFramePr>
        <p:xfrm>
          <a:off x="5720438" y="4752592"/>
          <a:ext cx="2847378" cy="1473379"/>
        </p:xfrm>
        <a:graphic>
          <a:graphicData uri="http://schemas.openxmlformats.org/drawingml/2006/table">
            <a:tbl>
              <a:tblPr firstRow="1" bandRow="1">
                <a:tableStyleId>{5C22544A-7EE6-4342-B048-85BDC9FD1C3A}</a:tableStyleId>
              </a:tblPr>
              <a:tblGrid>
                <a:gridCol w="1409738"/>
                <a:gridCol w="1437640"/>
              </a:tblGrid>
              <a:tr h="254179">
                <a:tc>
                  <a:txBody>
                    <a:bodyPr/>
                    <a:lstStyle/>
                    <a:p>
                      <a:pPr algn="ctr"/>
                      <a:r>
                        <a:rPr lang="en-US" sz="1000" dirty="0" smtClean="0">
                          <a:solidFill>
                            <a:schemeClr val="tx1"/>
                          </a:solidFill>
                        </a:rPr>
                        <a:t>Date</a:t>
                      </a:r>
                      <a:endParaRPr lang="en-US" sz="1000" dirty="0">
                        <a:solidFill>
                          <a:schemeClr val="tx1"/>
                        </a:solidFill>
                      </a:endParaRPr>
                    </a:p>
                  </a:txBody>
                  <a:tcPr>
                    <a:lnL w="12700" cmpd="sng">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Temperature (Deg.</a:t>
                      </a:r>
                      <a:r>
                        <a:rPr lang="en-US" sz="1000" baseline="0" dirty="0" smtClean="0">
                          <a:solidFill>
                            <a:schemeClr val="tx1"/>
                          </a:solidFill>
                        </a:rPr>
                        <a:t> C)</a:t>
                      </a:r>
                      <a:endParaRPr lang="en-US" sz="1000" dirty="0">
                        <a:solidFill>
                          <a:schemeClr val="tx1"/>
                        </a:solidFill>
                      </a:endParaRPr>
                    </a:p>
                  </a:txBody>
                  <a:tcPr>
                    <a:lnL w="12700" cap="flat" cmpd="sng" algn="ctr">
                      <a:solidFill>
                        <a:srgbClr val="000000"/>
                      </a:solidFill>
                      <a:prstDash val="solid"/>
                      <a:round/>
                      <a:headEnd type="none" w="med" len="med"/>
                      <a:tailEnd type="none" w="med" len="med"/>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23921">
                <a:tc>
                  <a:txBody>
                    <a:bodyPr/>
                    <a:lstStyle/>
                    <a:p>
                      <a:pPr algn="ctr"/>
                      <a:r>
                        <a:rPr lang="en-US" sz="1000" dirty="0" smtClean="0"/>
                        <a:t>12/1/2014</a:t>
                      </a:r>
                      <a:r>
                        <a:rPr lang="en-US" sz="1000" baseline="0" dirty="0" smtClean="0"/>
                        <a:t> 8:00 AM</a:t>
                      </a:r>
                      <a:endParaRPr lang="en-US" sz="1000" dirty="0"/>
                    </a:p>
                  </a:txBody>
                  <a:tcPr>
                    <a:lnL w="12700" cmpd="sng">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t>10.1</a:t>
                      </a:r>
                      <a:endParaRPr lang="en-US" sz="1000" dirty="0"/>
                    </a:p>
                  </a:txBody>
                  <a:tcPr>
                    <a:lnL w="12700" cap="flat" cmpd="sng" algn="ctr">
                      <a:solidFill>
                        <a:srgbClr val="000000"/>
                      </a:solidFill>
                      <a:prstDash val="solid"/>
                      <a:round/>
                      <a:headEnd type="none" w="med" len="med"/>
                      <a:tailEnd type="none" w="med" len="med"/>
                    </a:lnL>
                    <a:lnR w="12700" cmpd="sng">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239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t>12/1/2014</a:t>
                      </a:r>
                      <a:r>
                        <a:rPr lang="en-US" sz="1000" baseline="0" dirty="0" smtClean="0"/>
                        <a:t> 9:00 AM</a:t>
                      </a:r>
                      <a:endParaRPr lang="en-US" sz="1000" dirty="0" smtClean="0"/>
                    </a:p>
                  </a:txBody>
                  <a:tcPr>
                    <a:lnL w="12700" cmpd="sng">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t>10.2</a:t>
                      </a:r>
                      <a:endParaRPr lang="en-US" sz="1000" dirty="0"/>
                    </a:p>
                  </a:txBody>
                  <a:tcPr>
                    <a:lnL w="12700" cap="flat" cmpd="sng" algn="ctr">
                      <a:solidFill>
                        <a:srgbClr val="000000"/>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239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t>12/1/2014</a:t>
                      </a:r>
                      <a:r>
                        <a:rPr lang="en-US" sz="1000" baseline="0" dirty="0" smtClean="0"/>
                        <a:t> 10:00 AM</a:t>
                      </a:r>
                      <a:endParaRPr lang="en-US" sz="1000" dirty="0" smtClean="0"/>
                    </a:p>
                  </a:txBody>
                  <a:tcPr>
                    <a:lnL w="12700" cmpd="sng">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t>10.4</a:t>
                      </a:r>
                      <a:endParaRPr lang="en-US" sz="1000" dirty="0"/>
                    </a:p>
                  </a:txBody>
                  <a:tcPr>
                    <a:lnL w="12700" cap="flat" cmpd="sng" algn="ctr">
                      <a:solidFill>
                        <a:srgbClr val="000000"/>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239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dirty="0" smtClean="0"/>
                        <a:t>12/1/2014</a:t>
                      </a:r>
                      <a:r>
                        <a:rPr lang="en-US" sz="1000" baseline="0" dirty="0" smtClean="0"/>
                        <a:t> 11:00 AM</a:t>
                      </a:r>
                      <a:endParaRPr lang="en-US" sz="1000" dirty="0" smtClean="0"/>
                    </a:p>
                  </a:txBody>
                  <a:tcPr>
                    <a:lnL w="12700" cmpd="sng">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smtClean="0"/>
                        <a:t>10.8</a:t>
                      </a:r>
                      <a:endParaRPr lang="en-US" sz="1000" dirty="0"/>
                    </a:p>
                  </a:txBody>
                  <a:tcPr>
                    <a:lnL w="12700" cap="flat" cmpd="sng" algn="ctr">
                      <a:solidFill>
                        <a:srgbClr val="000000"/>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239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1" dirty="0" smtClean="0"/>
                        <a:t>.</a:t>
                      </a:r>
                      <a:r>
                        <a:rPr lang="en-US" sz="1000" b="1" baseline="0" dirty="0" smtClean="0"/>
                        <a:t> . .</a:t>
                      </a:r>
                      <a:endParaRPr lang="en-US" sz="1000" b="1" dirty="0" smtClean="0"/>
                    </a:p>
                  </a:txBody>
                  <a:tcPr>
                    <a:lnL w="12700" cmpd="sng">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b="1" dirty="0" smtClean="0"/>
                        <a:t>.</a:t>
                      </a:r>
                      <a:r>
                        <a:rPr lang="en-US" sz="1000" b="1" baseline="0" dirty="0" smtClean="0"/>
                        <a:t> . .</a:t>
                      </a:r>
                      <a:endParaRPr lang="en-US" sz="1000" b="1" dirty="0"/>
                    </a:p>
                  </a:txBody>
                  <a:tcPr>
                    <a:lnL w="12700" cap="flat" cmpd="sng" algn="ctr">
                      <a:solidFill>
                        <a:srgbClr val="000000"/>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8" name="TextBox 47"/>
          <p:cNvSpPr txBox="1"/>
          <p:nvPr/>
        </p:nvSpPr>
        <p:spPr>
          <a:xfrm>
            <a:off x="5939529" y="6213314"/>
            <a:ext cx="2518688" cy="461665"/>
          </a:xfrm>
          <a:prstGeom prst="rect">
            <a:avLst/>
          </a:prstGeom>
          <a:noFill/>
        </p:spPr>
        <p:txBody>
          <a:bodyPr wrap="none" rtlCol="0">
            <a:spAutoFit/>
          </a:bodyPr>
          <a:lstStyle/>
          <a:p>
            <a:r>
              <a:rPr lang="en-US" sz="2400" b="1" dirty="0" smtClean="0"/>
              <a:t>Time Series Result</a:t>
            </a:r>
            <a:endParaRPr lang="en-US" sz="2400" b="1" dirty="0"/>
          </a:p>
        </p:txBody>
      </p:sp>
      <p:cxnSp>
        <p:nvCxnSpPr>
          <p:cNvPr id="57" name="Straight Connector 56"/>
          <p:cNvCxnSpPr/>
          <p:nvPr/>
        </p:nvCxnSpPr>
        <p:spPr>
          <a:xfrm flipV="1">
            <a:off x="2082158" y="4752592"/>
            <a:ext cx="3550900" cy="553292"/>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64876" y="5667394"/>
            <a:ext cx="3586442" cy="558577"/>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043641" y="4678197"/>
            <a:ext cx="0" cy="772745"/>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302266" y="5434824"/>
            <a:ext cx="739589" cy="16118"/>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744855" y="1467446"/>
            <a:ext cx="2777924" cy="1200328"/>
          </a:xfrm>
          <a:prstGeom prst="rect">
            <a:avLst/>
          </a:prstGeom>
          <a:noFill/>
        </p:spPr>
        <p:txBody>
          <a:bodyPr wrap="none" rtlCol="0">
            <a:spAutoFit/>
          </a:bodyPr>
          <a:lstStyle/>
          <a:p>
            <a:r>
              <a:rPr lang="en-US" sz="2400" dirty="0" smtClean="0"/>
              <a:t>Space = Fixed</a:t>
            </a:r>
          </a:p>
          <a:p>
            <a:r>
              <a:rPr lang="en-US" sz="2400" dirty="0" smtClean="0"/>
              <a:t>Time = Controlled</a:t>
            </a:r>
          </a:p>
          <a:p>
            <a:r>
              <a:rPr lang="en-US" sz="2400" dirty="0" smtClean="0"/>
              <a:t>Variable = Measured</a:t>
            </a:r>
            <a:endParaRPr lang="en-US" sz="2400" dirty="0"/>
          </a:p>
        </p:txBody>
      </p:sp>
      <p:sp>
        <p:nvSpPr>
          <p:cNvPr id="61" name="Oval 60"/>
          <p:cNvSpPr/>
          <p:nvPr/>
        </p:nvSpPr>
        <p:spPr>
          <a:xfrm>
            <a:off x="1960606" y="5374110"/>
            <a:ext cx="137160" cy="13716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627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744855" y="1927654"/>
            <a:ext cx="4796430" cy="5002875"/>
          </a:xfrm>
          <a:custGeom>
            <a:avLst/>
            <a:gdLst>
              <a:gd name="connsiteX0" fmla="*/ 4583685 w 4796430"/>
              <a:gd name="connsiteY0" fmla="*/ 0 h 5002875"/>
              <a:gd name="connsiteX1" fmla="*/ 4074387 w 4796430"/>
              <a:gd name="connsiteY1" fmla="*/ 135387 h 5002875"/>
              <a:gd name="connsiteX2" fmla="*/ 3674684 w 4796430"/>
              <a:gd name="connsiteY2" fmla="*/ 296562 h 5002875"/>
              <a:gd name="connsiteX3" fmla="*/ 3197620 w 4796430"/>
              <a:gd name="connsiteY3" fmla="*/ 541548 h 5002875"/>
              <a:gd name="connsiteX4" fmla="*/ 2984875 w 4796430"/>
              <a:gd name="connsiteY4" fmla="*/ 664041 h 5002875"/>
              <a:gd name="connsiteX5" fmla="*/ 2804364 w 4796430"/>
              <a:gd name="connsiteY5" fmla="*/ 805875 h 5002875"/>
              <a:gd name="connsiteX6" fmla="*/ 2572279 w 4796430"/>
              <a:gd name="connsiteY6" fmla="*/ 902581 h 5002875"/>
              <a:gd name="connsiteX7" fmla="*/ 2140342 w 4796430"/>
              <a:gd name="connsiteY7" fmla="*/ 1018627 h 5002875"/>
              <a:gd name="connsiteX8" fmla="*/ 58022 w 4796430"/>
              <a:gd name="connsiteY8" fmla="*/ 2662613 h 5002875"/>
              <a:gd name="connsiteX9" fmla="*/ 0 w 4796430"/>
              <a:gd name="connsiteY9" fmla="*/ 5002875 h 5002875"/>
              <a:gd name="connsiteX10" fmla="*/ 4796430 w 4796430"/>
              <a:gd name="connsiteY10" fmla="*/ 5002875 h 5002875"/>
              <a:gd name="connsiteX11" fmla="*/ 4583685 w 4796430"/>
              <a:gd name="connsiteY11" fmla="*/ 0 h 500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6430" h="5002875">
                <a:moveTo>
                  <a:pt x="4583685" y="0"/>
                </a:moveTo>
                <a:lnTo>
                  <a:pt x="4074387" y="135387"/>
                </a:lnTo>
                <a:lnTo>
                  <a:pt x="3674684" y="296562"/>
                </a:lnTo>
                <a:lnTo>
                  <a:pt x="3197620" y="541548"/>
                </a:lnTo>
                <a:lnTo>
                  <a:pt x="2984875" y="664041"/>
                </a:lnTo>
                <a:lnTo>
                  <a:pt x="2804364" y="805875"/>
                </a:lnTo>
                <a:lnTo>
                  <a:pt x="2572279" y="902581"/>
                </a:lnTo>
                <a:lnTo>
                  <a:pt x="2140342" y="1018627"/>
                </a:lnTo>
                <a:lnTo>
                  <a:pt x="58022" y="2662613"/>
                </a:lnTo>
                <a:lnTo>
                  <a:pt x="0" y="5002875"/>
                </a:lnTo>
                <a:lnTo>
                  <a:pt x="4796430" y="5002875"/>
                </a:lnTo>
                <a:lnTo>
                  <a:pt x="4583685" y="0"/>
                </a:lnTo>
                <a:close/>
              </a:path>
            </a:pathLst>
          </a:custGeom>
          <a:solidFill>
            <a:srgbClr val="C3D69B"/>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496405" y="1386106"/>
            <a:ext cx="4325813" cy="3629663"/>
          </a:xfrm>
          <a:custGeom>
            <a:avLst/>
            <a:gdLst>
              <a:gd name="connsiteX0" fmla="*/ 483511 w 4325813"/>
              <a:gd name="connsiteY0" fmla="*/ 90258 h 3629663"/>
              <a:gd name="connsiteX1" fmla="*/ 1779321 w 4325813"/>
              <a:gd name="connsiteY1" fmla="*/ 567336 h 3629663"/>
              <a:gd name="connsiteX2" fmla="*/ 3100918 w 4325813"/>
              <a:gd name="connsiteY2" fmla="*/ 921921 h 3629663"/>
              <a:gd name="connsiteX3" fmla="*/ 3274982 w 4325813"/>
              <a:gd name="connsiteY3" fmla="*/ 934815 h 3629663"/>
              <a:gd name="connsiteX4" fmla="*/ 3835855 w 4325813"/>
              <a:gd name="connsiteY4" fmla="*/ 1095990 h 3629663"/>
              <a:gd name="connsiteX5" fmla="*/ 4100174 w 4325813"/>
              <a:gd name="connsiteY5" fmla="*/ 1321635 h 3629663"/>
              <a:gd name="connsiteX6" fmla="*/ 4319366 w 4325813"/>
              <a:gd name="connsiteY6" fmla="*/ 1463470 h 3629663"/>
              <a:gd name="connsiteX7" fmla="*/ 4325813 w 4325813"/>
              <a:gd name="connsiteY7" fmla="*/ 3558746 h 3629663"/>
              <a:gd name="connsiteX8" fmla="*/ 0 w 4325813"/>
              <a:gd name="connsiteY8" fmla="*/ 3629663 h 3629663"/>
              <a:gd name="connsiteX9" fmla="*/ 38681 w 4325813"/>
              <a:gd name="connsiteY9" fmla="*/ 0 h 3629663"/>
              <a:gd name="connsiteX10" fmla="*/ 483511 w 4325813"/>
              <a:gd name="connsiteY10" fmla="*/ 90258 h 362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5813" h="3629663">
                <a:moveTo>
                  <a:pt x="483511" y="90258"/>
                </a:moveTo>
                <a:lnTo>
                  <a:pt x="1779321" y="567336"/>
                </a:lnTo>
                <a:lnTo>
                  <a:pt x="3100918" y="921921"/>
                </a:lnTo>
                <a:lnTo>
                  <a:pt x="3274982" y="934815"/>
                </a:lnTo>
                <a:lnTo>
                  <a:pt x="3835855" y="1095990"/>
                </a:lnTo>
                <a:lnTo>
                  <a:pt x="4100174" y="1321635"/>
                </a:lnTo>
                <a:lnTo>
                  <a:pt x="4319366" y="1463470"/>
                </a:lnTo>
                <a:lnTo>
                  <a:pt x="4325813" y="3558746"/>
                </a:lnTo>
                <a:lnTo>
                  <a:pt x="0" y="3629663"/>
                </a:lnTo>
                <a:lnTo>
                  <a:pt x="38681" y="0"/>
                </a:lnTo>
                <a:lnTo>
                  <a:pt x="483511" y="90258"/>
                </a:lnTo>
                <a:close/>
              </a:path>
            </a:pathLst>
          </a:custGeom>
          <a:solidFill>
            <a:schemeClr val="accent3">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180511" y="3906884"/>
            <a:ext cx="9393008" cy="2997857"/>
          </a:xfrm>
          <a:custGeom>
            <a:avLst/>
            <a:gdLst>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01835 w 9393008"/>
              <a:gd name="connsiteY9" fmla="*/ 851005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53832 w 9393008"/>
              <a:gd name="connsiteY3" fmla="*/ 696277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93008" h="2997857">
                <a:moveTo>
                  <a:pt x="296554" y="567336"/>
                </a:moveTo>
                <a:lnTo>
                  <a:pt x="831639" y="664041"/>
                </a:lnTo>
                <a:lnTo>
                  <a:pt x="1115299" y="631806"/>
                </a:lnTo>
                <a:lnTo>
                  <a:pt x="1353832" y="696277"/>
                </a:lnTo>
                <a:lnTo>
                  <a:pt x="1476321" y="754300"/>
                </a:lnTo>
                <a:lnTo>
                  <a:pt x="5118771" y="741406"/>
                </a:lnTo>
                <a:lnTo>
                  <a:pt x="5344409" y="715618"/>
                </a:lnTo>
                <a:lnTo>
                  <a:pt x="5853707" y="638253"/>
                </a:lnTo>
                <a:lnTo>
                  <a:pt x="6066453" y="567336"/>
                </a:lnTo>
                <a:lnTo>
                  <a:pt x="6285643" y="502866"/>
                </a:lnTo>
                <a:lnTo>
                  <a:pt x="6659559" y="444843"/>
                </a:lnTo>
                <a:lnTo>
                  <a:pt x="6917432" y="528654"/>
                </a:lnTo>
                <a:cubicBezTo>
                  <a:pt x="6938921" y="517909"/>
                  <a:pt x="6960086" y="506488"/>
                  <a:pt x="6981900" y="496419"/>
                </a:cubicBezTo>
                <a:cubicBezTo>
                  <a:pt x="6988070" y="493571"/>
                  <a:pt x="6994537" y="491089"/>
                  <a:pt x="7001240" y="489972"/>
                </a:cubicBezTo>
                <a:cubicBezTo>
                  <a:pt x="7007599" y="488912"/>
                  <a:pt x="7014134" y="489972"/>
                  <a:pt x="7020581" y="489972"/>
                </a:cubicBezTo>
                <a:lnTo>
                  <a:pt x="7362262" y="444843"/>
                </a:lnTo>
                <a:lnTo>
                  <a:pt x="7516985" y="354585"/>
                </a:lnTo>
                <a:lnTo>
                  <a:pt x="7897348" y="257880"/>
                </a:lnTo>
                <a:lnTo>
                  <a:pt x="8355071" y="212751"/>
                </a:lnTo>
                <a:lnTo>
                  <a:pt x="8774114" y="77364"/>
                </a:lnTo>
                <a:lnTo>
                  <a:pt x="9128689" y="25788"/>
                </a:lnTo>
                <a:lnTo>
                  <a:pt x="9380115" y="0"/>
                </a:lnTo>
                <a:cubicBezTo>
                  <a:pt x="9384413" y="994988"/>
                  <a:pt x="9388710" y="1989975"/>
                  <a:pt x="9393008" y="2984963"/>
                </a:cubicBezTo>
                <a:lnTo>
                  <a:pt x="0" y="2997857"/>
                </a:lnTo>
                <a:lnTo>
                  <a:pt x="12894" y="502866"/>
                </a:lnTo>
                <a:lnTo>
                  <a:pt x="296554" y="567336"/>
                </a:lnTo>
                <a:close/>
              </a:path>
            </a:pathLst>
          </a:custGeom>
          <a:solidFill>
            <a:schemeClr val="bg2">
              <a:lumMod val="9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Measurement Result</a:t>
            </a:r>
            <a:endParaRPr lang="en-US" sz="3600" dirty="0"/>
          </a:p>
        </p:txBody>
      </p:sp>
      <p:sp>
        <p:nvSpPr>
          <p:cNvPr id="6" name="Freeform 5"/>
          <p:cNvSpPr/>
          <p:nvPr/>
        </p:nvSpPr>
        <p:spPr>
          <a:xfrm>
            <a:off x="1308703" y="2823788"/>
            <a:ext cx="6021325" cy="1843843"/>
          </a:xfrm>
          <a:custGeom>
            <a:avLst/>
            <a:gdLst>
              <a:gd name="connsiteX0" fmla="*/ 0 w 6021325"/>
              <a:gd name="connsiteY0" fmla="*/ 1843843 h 1843843"/>
              <a:gd name="connsiteX1" fmla="*/ 2520705 w 6021325"/>
              <a:gd name="connsiteY1" fmla="*/ 25788 h 1843843"/>
              <a:gd name="connsiteX2" fmla="*/ 6021325 w 6021325"/>
              <a:gd name="connsiteY2" fmla="*/ 0 h 1843843"/>
              <a:gd name="connsiteX3" fmla="*/ 3526408 w 6021325"/>
              <a:gd name="connsiteY3" fmla="*/ 1830949 h 1843843"/>
              <a:gd name="connsiteX4" fmla="*/ 0 w 6021325"/>
              <a:gd name="connsiteY4" fmla="*/ 1843843 h 1843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1325" h="1843843">
                <a:moveTo>
                  <a:pt x="0" y="1843843"/>
                </a:moveTo>
                <a:lnTo>
                  <a:pt x="2520705" y="25788"/>
                </a:lnTo>
                <a:lnTo>
                  <a:pt x="6021325" y="0"/>
                </a:lnTo>
                <a:lnTo>
                  <a:pt x="3526408" y="1830949"/>
                </a:lnTo>
                <a:lnTo>
                  <a:pt x="0" y="1843843"/>
                </a:lnTo>
                <a:close/>
              </a:path>
            </a:pathLst>
          </a:custGeom>
          <a:solidFill>
            <a:schemeClr val="tx2">
              <a:lumMod val="60000"/>
              <a:lumOff val="4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308703" y="4648290"/>
            <a:ext cx="3539301" cy="1257165"/>
          </a:xfrm>
          <a:custGeom>
            <a:avLst/>
            <a:gdLst>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6447 w 3610216"/>
              <a:gd name="connsiteY18" fmla="*/ 341691 h 1257165"/>
              <a:gd name="connsiteX19" fmla="*/ 70915 w 3610216"/>
              <a:gd name="connsiteY19" fmla="*/ 12894 h 1257165"/>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58022 w 3610216"/>
              <a:gd name="connsiteY18" fmla="*/ 328797 h 1257165"/>
              <a:gd name="connsiteX19" fmla="*/ 70915 w 3610216"/>
              <a:gd name="connsiteY19" fmla="*/ 12894 h 1257165"/>
              <a:gd name="connsiteX0" fmla="*/ 12893 w 3552194"/>
              <a:gd name="connsiteY0" fmla="*/ 12894 h 1257165"/>
              <a:gd name="connsiteX1" fmla="*/ 3552194 w 3552194"/>
              <a:gd name="connsiteY1" fmla="*/ 0 h 1257165"/>
              <a:gd name="connsiteX2" fmla="*/ 3507067 w 3552194"/>
              <a:gd name="connsiteY2" fmla="*/ 277221 h 1257165"/>
              <a:gd name="connsiteX3" fmla="*/ 3397471 w 3552194"/>
              <a:gd name="connsiteY3" fmla="*/ 393267 h 1257165"/>
              <a:gd name="connsiteX4" fmla="*/ 3158939 w 3552194"/>
              <a:gd name="connsiteY4" fmla="*/ 593124 h 1257165"/>
              <a:gd name="connsiteX5" fmla="*/ 3068683 w 3552194"/>
              <a:gd name="connsiteY5" fmla="*/ 722064 h 1257165"/>
              <a:gd name="connsiteX6" fmla="*/ 2843045 w 3552194"/>
              <a:gd name="connsiteY6" fmla="*/ 909027 h 1257165"/>
              <a:gd name="connsiteX7" fmla="*/ 2636747 w 3552194"/>
              <a:gd name="connsiteY7" fmla="*/ 921921 h 1257165"/>
              <a:gd name="connsiteX8" fmla="*/ 2398214 w 3552194"/>
              <a:gd name="connsiteY8" fmla="*/ 1070202 h 1257165"/>
              <a:gd name="connsiteX9" fmla="*/ 2017852 w 3552194"/>
              <a:gd name="connsiteY9" fmla="*/ 1147566 h 1257165"/>
              <a:gd name="connsiteX10" fmla="*/ 1785767 w 3552194"/>
              <a:gd name="connsiteY10" fmla="*/ 1037967 h 1257165"/>
              <a:gd name="connsiteX11" fmla="*/ 1560129 w 3552194"/>
              <a:gd name="connsiteY11" fmla="*/ 1057308 h 1257165"/>
              <a:gd name="connsiteX12" fmla="*/ 1270022 w 3552194"/>
              <a:gd name="connsiteY12" fmla="*/ 1231377 h 1257165"/>
              <a:gd name="connsiteX13" fmla="*/ 941235 w 3552194"/>
              <a:gd name="connsiteY13" fmla="*/ 1257165 h 1257165"/>
              <a:gd name="connsiteX14" fmla="*/ 722043 w 3552194"/>
              <a:gd name="connsiteY14" fmla="*/ 1057308 h 1257165"/>
              <a:gd name="connsiteX15" fmla="*/ 393255 w 3552194"/>
              <a:gd name="connsiteY15" fmla="*/ 960603 h 1257165"/>
              <a:gd name="connsiteX16" fmla="*/ 161170 w 3552194"/>
              <a:gd name="connsiteY16" fmla="*/ 941262 h 1257165"/>
              <a:gd name="connsiteX17" fmla="*/ 51574 w 3552194"/>
              <a:gd name="connsiteY17" fmla="*/ 638253 h 1257165"/>
              <a:gd name="connsiteX18" fmla="*/ 0 w 3552194"/>
              <a:gd name="connsiteY18" fmla="*/ 328797 h 1257165"/>
              <a:gd name="connsiteX19" fmla="*/ 12893 w 3552194"/>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38681 w 3539301"/>
              <a:gd name="connsiteY17" fmla="*/ 638253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83809 w 3539301"/>
              <a:gd name="connsiteY17" fmla="*/ 631806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99852 w 3539301"/>
              <a:gd name="connsiteY16" fmla="*/ 876792 h 1257165"/>
              <a:gd name="connsiteX17" fmla="*/ 83809 w 3539301"/>
              <a:gd name="connsiteY17" fmla="*/ 631806 h 1257165"/>
              <a:gd name="connsiteX18" fmla="*/ 32234 w 3539301"/>
              <a:gd name="connsiteY18" fmla="*/ 328797 h 1257165"/>
              <a:gd name="connsiteX19" fmla="*/ 0 w 3539301"/>
              <a:gd name="connsiteY19" fmla="*/ 12894 h 125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9301" h="1257165">
                <a:moveTo>
                  <a:pt x="0" y="12894"/>
                </a:moveTo>
                <a:lnTo>
                  <a:pt x="3539301" y="0"/>
                </a:lnTo>
                <a:lnTo>
                  <a:pt x="3494174" y="277221"/>
                </a:lnTo>
                <a:lnTo>
                  <a:pt x="3384578" y="393267"/>
                </a:lnTo>
                <a:lnTo>
                  <a:pt x="3146046" y="593124"/>
                </a:lnTo>
                <a:lnTo>
                  <a:pt x="3055790" y="722064"/>
                </a:lnTo>
                <a:lnTo>
                  <a:pt x="2830152" y="909027"/>
                </a:lnTo>
                <a:lnTo>
                  <a:pt x="2623854" y="921921"/>
                </a:lnTo>
                <a:lnTo>
                  <a:pt x="2385321" y="1070202"/>
                </a:lnTo>
                <a:lnTo>
                  <a:pt x="2004959" y="1147566"/>
                </a:lnTo>
                <a:lnTo>
                  <a:pt x="1772874" y="1037967"/>
                </a:lnTo>
                <a:lnTo>
                  <a:pt x="1547236" y="1057308"/>
                </a:lnTo>
                <a:lnTo>
                  <a:pt x="1257129" y="1231377"/>
                </a:lnTo>
                <a:lnTo>
                  <a:pt x="928342" y="1257165"/>
                </a:lnTo>
                <a:lnTo>
                  <a:pt x="709150" y="1057308"/>
                </a:lnTo>
                <a:lnTo>
                  <a:pt x="380362" y="960603"/>
                </a:lnTo>
                <a:lnTo>
                  <a:pt x="199852" y="876792"/>
                </a:lnTo>
                <a:lnTo>
                  <a:pt x="83809" y="631806"/>
                </a:lnTo>
                <a:lnTo>
                  <a:pt x="32234" y="328797"/>
                </a:lnTo>
                <a:lnTo>
                  <a:pt x="0" y="12894"/>
                </a:lnTo>
                <a:close/>
              </a:path>
            </a:pathLst>
          </a:custGeom>
          <a:solidFill>
            <a:srgbClr val="558ED5"/>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813223" y="2843129"/>
            <a:ext cx="1969569" cy="1185430"/>
          </a:xfrm>
          <a:custGeom>
            <a:avLst/>
            <a:gdLst>
              <a:gd name="connsiteX0" fmla="*/ 88129 w 2073747"/>
              <a:gd name="connsiteY0" fmla="*/ 0 h 1220730"/>
              <a:gd name="connsiteX1" fmla="*/ 23660 w 2073747"/>
              <a:gd name="connsiteY1" fmla="*/ 283668 h 1220730"/>
              <a:gd name="connsiteX2" fmla="*/ 17214 w 2073747"/>
              <a:gd name="connsiteY2" fmla="*/ 612465 h 1220730"/>
              <a:gd name="connsiteX3" fmla="*/ 242852 w 2073747"/>
              <a:gd name="connsiteY3" fmla="*/ 915474 h 1220730"/>
              <a:gd name="connsiteX4" fmla="*/ 474937 w 2073747"/>
              <a:gd name="connsiteY4" fmla="*/ 921921 h 1220730"/>
              <a:gd name="connsiteX5" fmla="*/ 777938 w 2073747"/>
              <a:gd name="connsiteY5" fmla="*/ 1012179 h 1220730"/>
              <a:gd name="connsiteX6" fmla="*/ 990683 w 2073747"/>
              <a:gd name="connsiteY6" fmla="*/ 1205589 h 1220730"/>
              <a:gd name="connsiteX7" fmla="*/ 1338810 w 2073747"/>
              <a:gd name="connsiteY7" fmla="*/ 1186248 h 1220730"/>
              <a:gd name="connsiteX8" fmla="*/ 1628917 w 2073747"/>
              <a:gd name="connsiteY8" fmla="*/ 1012179 h 1220730"/>
              <a:gd name="connsiteX9" fmla="*/ 1848109 w 2073747"/>
              <a:gd name="connsiteY9" fmla="*/ 1005732 h 1220730"/>
              <a:gd name="connsiteX10" fmla="*/ 2073747 w 2073747"/>
              <a:gd name="connsiteY10" fmla="*/ 1102437 h 1220730"/>
              <a:gd name="connsiteX0" fmla="*/ 76423 w 2062041"/>
              <a:gd name="connsiteY0" fmla="*/ 0 h 1220730"/>
              <a:gd name="connsiteX1" fmla="*/ 69976 w 2062041"/>
              <a:gd name="connsiteY1" fmla="*/ 257880 h 1220730"/>
              <a:gd name="connsiteX2" fmla="*/ 5508 w 2062041"/>
              <a:gd name="connsiteY2" fmla="*/ 612465 h 1220730"/>
              <a:gd name="connsiteX3" fmla="*/ 231146 w 2062041"/>
              <a:gd name="connsiteY3" fmla="*/ 915474 h 1220730"/>
              <a:gd name="connsiteX4" fmla="*/ 463231 w 2062041"/>
              <a:gd name="connsiteY4" fmla="*/ 921921 h 1220730"/>
              <a:gd name="connsiteX5" fmla="*/ 766232 w 2062041"/>
              <a:gd name="connsiteY5" fmla="*/ 1012179 h 1220730"/>
              <a:gd name="connsiteX6" fmla="*/ 978977 w 2062041"/>
              <a:gd name="connsiteY6" fmla="*/ 1205589 h 1220730"/>
              <a:gd name="connsiteX7" fmla="*/ 1327104 w 2062041"/>
              <a:gd name="connsiteY7" fmla="*/ 1186248 h 1220730"/>
              <a:gd name="connsiteX8" fmla="*/ 1617211 w 2062041"/>
              <a:gd name="connsiteY8" fmla="*/ 1012179 h 1220730"/>
              <a:gd name="connsiteX9" fmla="*/ 1836403 w 2062041"/>
              <a:gd name="connsiteY9" fmla="*/ 1005732 h 1220730"/>
              <a:gd name="connsiteX10" fmla="*/ 2062041 w 2062041"/>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171104 w 2001999"/>
              <a:gd name="connsiteY3" fmla="*/ 915474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545019 w 2001999"/>
              <a:gd name="connsiteY4" fmla="*/ 902580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1679"/>
              <a:gd name="connsiteX1" fmla="*/ 9934 w 2001999"/>
              <a:gd name="connsiteY1" fmla="*/ 257880 h 1221679"/>
              <a:gd name="connsiteX2" fmla="*/ 67955 w 2001999"/>
              <a:gd name="connsiteY2" fmla="*/ 560889 h 1221679"/>
              <a:gd name="connsiteX3" fmla="*/ 229126 w 2001999"/>
              <a:gd name="connsiteY3" fmla="*/ 863898 h 1221679"/>
              <a:gd name="connsiteX4" fmla="*/ 545019 w 2001999"/>
              <a:gd name="connsiteY4" fmla="*/ 902580 h 1221679"/>
              <a:gd name="connsiteX5" fmla="*/ 783551 w 2001999"/>
              <a:gd name="connsiteY5" fmla="*/ 999285 h 1221679"/>
              <a:gd name="connsiteX6" fmla="*/ 918935 w 2001999"/>
              <a:gd name="connsiteY6" fmla="*/ 1205589 h 1221679"/>
              <a:gd name="connsiteX7" fmla="*/ 1267062 w 2001999"/>
              <a:gd name="connsiteY7" fmla="*/ 1186248 h 1221679"/>
              <a:gd name="connsiteX8" fmla="*/ 1557169 w 2001999"/>
              <a:gd name="connsiteY8" fmla="*/ 1012179 h 1221679"/>
              <a:gd name="connsiteX9" fmla="*/ 1776361 w 2001999"/>
              <a:gd name="connsiteY9" fmla="*/ 1005732 h 1221679"/>
              <a:gd name="connsiteX10" fmla="*/ 2001999 w 2001999"/>
              <a:gd name="connsiteY10" fmla="*/ 1102437 h 1221679"/>
              <a:gd name="connsiteX0" fmla="*/ 16381 w 2001999"/>
              <a:gd name="connsiteY0" fmla="*/ 0 h 1199694"/>
              <a:gd name="connsiteX1" fmla="*/ 9934 w 2001999"/>
              <a:gd name="connsiteY1" fmla="*/ 257880 h 1199694"/>
              <a:gd name="connsiteX2" fmla="*/ 67955 w 2001999"/>
              <a:gd name="connsiteY2" fmla="*/ 560889 h 1199694"/>
              <a:gd name="connsiteX3" fmla="*/ 229126 w 2001999"/>
              <a:gd name="connsiteY3" fmla="*/ 863898 h 1199694"/>
              <a:gd name="connsiteX4" fmla="*/ 545019 w 2001999"/>
              <a:gd name="connsiteY4" fmla="*/ 902580 h 1199694"/>
              <a:gd name="connsiteX5" fmla="*/ 783551 w 2001999"/>
              <a:gd name="connsiteY5" fmla="*/ 999285 h 1199694"/>
              <a:gd name="connsiteX6" fmla="*/ 1060765 w 2001999"/>
              <a:gd name="connsiteY6" fmla="*/ 1166907 h 1199694"/>
              <a:gd name="connsiteX7" fmla="*/ 1267062 w 2001999"/>
              <a:gd name="connsiteY7" fmla="*/ 1186248 h 1199694"/>
              <a:gd name="connsiteX8" fmla="*/ 1557169 w 2001999"/>
              <a:gd name="connsiteY8" fmla="*/ 1012179 h 1199694"/>
              <a:gd name="connsiteX9" fmla="*/ 1776361 w 2001999"/>
              <a:gd name="connsiteY9" fmla="*/ 1005732 h 1199694"/>
              <a:gd name="connsiteX10" fmla="*/ 2001999 w 2001999"/>
              <a:gd name="connsiteY10" fmla="*/ 1102437 h 1199694"/>
              <a:gd name="connsiteX0" fmla="*/ 16381 w 2001999"/>
              <a:gd name="connsiteY0" fmla="*/ 0 h 1172536"/>
              <a:gd name="connsiteX1" fmla="*/ 9934 w 2001999"/>
              <a:gd name="connsiteY1" fmla="*/ 257880 h 1172536"/>
              <a:gd name="connsiteX2" fmla="*/ 67955 w 2001999"/>
              <a:gd name="connsiteY2" fmla="*/ 560889 h 1172536"/>
              <a:gd name="connsiteX3" fmla="*/ 229126 w 2001999"/>
              <a:gd name="connsiteY3" fmla="*/ 863898 h 1172536"/>
              <a:gd name="connsiteX4" fmla="*/ 545019 w 2001999"/>
              <a:gd name="connsiteY4" fmla="*/ 902580 h 1172536"/>
              <a:gd name="connsiteX5" fmla="*/ 783551 w 2001999"/>
              <a:gd name="connsiteY5" fmla="*/ 999285 h 1172536"/>
              <a:gd name="connsiteX6" fmla="*/ 1060765 w 2001999"/>
              <a:gd name="connsiteY6" fmla="*/ 1166907 h 1172536"/>
              <a:gd name="connsiteX7" fmla="*/ 1344424 w 2001999"/>
              <a:gd name="connsiteY7" fmla="*/ 1121778 h 1172536"/>
              <a:gd name="connsiteX8" fmla="*/ 1557169 w 2001999"/>
              <a:gd name="connsiteY8" fmla="*/ 1012179 h 1172536"/>
              <a:gd name="connsiteX9" fmla="*/ 1776361 w 2001999"/>
              <a:gd name="connsiteY9" fmla="*/ 1005732 h 1172536"/>
              <a:gd name="connsiteX10" fmla="*/ 2001999 w 2001999"/>
              <a:gd name="connsiteY10" fmla="*/ 1102437 h 1172536"/>
              <a:gd name="connsiteX0" fmla="*/ 33184 w 1993015"/>
              <a:gd name="connsiteY0" fmla="*/ 0 h 1185430"/>
              <a:gd name="connsiteX1" fmla="*/ 950 w 1993015"/>
              <a:gd name="connsiteY1" fmla="*/ 270774 h 1185430"/>
              <a:gd name="connsiteX2" fmla="*/ 58971 w 1993015"/>
              <a:gd name="connsiteY2" fmla="*/ 573783 h 1185430"/>
              <a:gd name="connsiteX3" fmla="*/ 220142 w 1993015"/>
              <a:gd name="connsiteY3" fmla="*/ 876792 h 1185430"/>
              <a:gd name="connsiteX4" fmla="*/ 536035 w 1993015"/>
              <a:gd name="connsiteY4" fmla="*/ 915474 h 1185430"/>
              <a:gd name="connsiteX5" fmla="*/ 774567 w 1993015"/>
              <a:gd name="connsiteY5" fmla="*/ 1012179 h 1185430"/>
              <a:gd name="connsiteX6" fmla="*/ 1051781 w 1993015"/>
              <a:gd name="connsiteY6" fmla="*/ 1179801 h 1185430"/>
              <a:gd name="connsiteX7" fmla="*/ 1335440 w 1993015"/>
              <a:gd name="connsiteY7" fmla="*/ 1134672 h 1185430"/>
              <a:gd name="connsiteX8" fmla="*/ 1548185 w 1993015"/>
              <a:gd name="connsiteY8" fmla="*/ 1025073 h 1185430"/>
              <a:gd name="connsiteX9" fmla="*/ 1767377 w 1993015"/>
              <a:gd name="connsiteY9" fmla="*/ 1018626 h 1185430"/>
              <a:gd name="connsiteX10" fmla="*/ 1993015 w 1993015"/>
              <a:gd name="connsiteY10" fmla="*/ 1115331 h 1185430"/>
              <a:gd name="connsiteX0" fmla="*/ 9738 w 1969569"/>
              <a:gd name="connsiteY0" fmla="*/ 0 h 1185430"/>
              <a:gd name="connsiteX1" fmla="*/ 22631 w 1969569"/>
              <a:gd name="connsiteY1" fmla="*/ 270774 h 1185430"/>
              <a:gd name="connsiteX2" fmla="*/ 35525 w 1969569"/>
              <a:gd name="connsiteY2" fmla="*/ 573783 h 1185430"/>
              <a:gd name="connsiteX3" fmla="*/ 196696 w 1969569"/>
              <a:gd name="connsiteY3" fmla="*/ 876792 h 1185430"/>
              <a:gd name="connsiteX4" fmla="*/ 512589 w 1969569"/>
              <a:gd name="connsiteY4" fmla="*/ 915474 h 1185430"/>
              <a:gd name="connsiteX5" fmla="*/ 751121 w 1969569"/>
              <a:gd name="connsiteY5" fmla="*/ 1012179 h 1185430"/>
              <a:gd name="connsiteX6" fmla="*/ 1028335 w 1969569"/>
              <a:gd name="connsiteY6" fmla="*/ 1179801 h 1185430"/>
              <a:gd name="connsiteX7" fmla="*/ 1311994 w 1969569"/>
              <a:gd name="connsiteY7" fmla="*/ 1134672 h 1185430"/>
              <a:gd name="connsiteX8" fmla="*/ 1524739 w 1969569"/>
              <a:gd name="connsiteY8" fmla="*/ 1025073 h 1185430"/>
              <a:gd name="connsiteX9" fmla="*/ 1743931 w 1969569"/>
              <a:gd name="connsiteY9" fmla="*/ 1018626 h 1185430"/>
              <a:gd name="connsiteX10" fmla="*/ 1969569 w 1969569"/>
              <a:gd name="connsiteY10" fmla="*/ 1115331 h 118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9569" h="1185430">
                <a:moveTo>
                  <a:pt x="9738" y="0"/>
                </a:moveTo>
                <a:cubicBezTo>
                  <a:pt x="-16587" y="90795"/>
                  <a:pt x="18333" y="175144"/>
                  <a:pt x="22631" y="270774"/>
                </a:cubicBezTo>
                <a:cubicBezTo>
                  <a:pt x="26929" y="366405"/>
                  <a:pt x="6514" y="472780"/>
                  <a:pt x="35525" y="573783"/>
                </a:cubicBezTo>
                <a:cubicBezTo>
                  <a:pt x="64536" y="674786"/>
                  <a:pt x="117185" y="819844"/>
                  <a:pt x="196696" y="876792"/>
                </a:cubicBezTo>
                <a:cubicBezTo>
                  <a:pt x="276207" y="933740"/>
                  <a:pt x="420185" y="892909"/>
                  <a:pt x="512589" y="915474"/>
                </a:cubicBezTo>
                <a:cubicBezTo>
                  <a:pt x="604993" y="938039"/>
                  <a:pt x="665163" y="968125"/>
                  <a:pt x="751121" y="1012179"/>
                </a:cubicBezTo>
                <a:cubicBezTo>
                  <a:pt x="837079" y="1056233"/>
                  <a:pt x="934856" y="1159386"/>
                  <a:pt x="1028335" y="1179801"/>
                </a:cubicBezTo>
                <a:cubicBezTo>
                  <a:pt x="1121814" y="1200217"/>
                  <a:pt x="1229260" y="1160460"/>
                  <a:pt x="1311994" y="1134672"/>
                </a:cubicBezTo>
                <a:cubicBezTo>
                  <a:pt x="1394728" y="1108884"/>
                  <a:pt x="1452749" y="1044414"/>
                  <a:pt x="1524739" y="1025073"/>
                </a:cubicBezTo>
                <a:cubicBezTo>
                  <a:pt x="1596729" y="1005732"/>
                  <a:pt x="1669793" y="1003583"/>
                  <a:pt x="1743931" y="1018626"/>
                </a:cubicBezTo>
                <a:cubicBezTo>
                  <a:pt x="1818069" y="1033669"/>
                  <a:pt x="1893819" y="1074500"/>
                  <a:pt x="1969569" y="1115331"/>
                </a:cubicBezTo>
              </a:path>
            </a:pathLst>
          </a:custGeom>
          <a:ln>
            <a:solidFill>
              <a:srgbClr val="25406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Can 13"/>
          <p:cNvSpPr/>
          <p:nvPr/>
        </p:nvSpPr>
        <p:spPr>
          <a:xfrm>
            <a:off x="676911" y="3526511"/>
            <a:ext cx="580213" cy="1128226"/>
          </a:xfrm>
          <a:prstGeom prst="can">
            <a:avLst/>
          </a:prstGeom>
          <a:solidFill>
            <a:schemeClr val="bg1">
              <a:lumMod val="75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86655" y="3255737"/>
            <a:ext cx="760724" cy="412608"/>
          </a:xfrm>
          <a:prstGeom prst="triangle">
            <a:avLst/>
          </a:prstGeom>
          <a:solidFill>
            <a:srgbClr val="BFBFBF"/>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rot="18984701">
            <a:off x="4498674" y="3140219"/>
            <a:ext cx="863009" cy="283668"/>
          </a:xfrm>
          <a:prstGeom prst="leftArrow">
            <a:avLst>
              <a:gd name="adj1" fmla="val 50000"/>
              <a:gd name="adj2" fmla="val 115053"/>
            </a:avLst>
          </a:prstGeom>
          <a:noFill/>
          <a:ln>
            <a:solidFill>
              <a:srgbClr val="25406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444836" y="3663377"/>
            <a:ext cx="1759984" cy="1642507"/>
            <a:chOff x="412601" y="3663377"/>
            <a:chExt cx="1759984" cy="1642507"/>
          </a:xfrm>
        </p:grpSpPr>
        <p:cxnSp>
          <p:nvCxnSpPr>
            <p:cNvPr id="18" name="Straight Arrow Connector 17"/>
            <p:cNvCxnSpPr/>
            <p:nvPr/>
          </p:nvCxnSpPr>
          <p:spPr>
            <a:xfrm>
              <a:off x="1270031" y="3887543"/>
              <a:ext cx="0" cy="14183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2601" y="4674077"/>
              <a:ext cx="1759984"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22192" y="4242128"/>
              <a:ext cx="1353832" cy="97994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263584" y="3663377"/>
              <a:ext cx="322340" cy="369332"/>
            </a:xfrm>
            <a:prstGeom prst="rect">
              <a:avLst/>
            </a:prstGeom>
            <a:noFill/>
          </p:spPr>
          <p:txBody>
            <a:bodyPr wrap="square" rtlCol="0">
              <a:spAutoFit/>
            </a:bodyPr>
            <a:lstStyle/>
            <a:p>
              <a:r>
                <a:rPr lang="en-US" dirty="0" smtClean="0"/>
                <a:t>Z</a:t>
              </a:r>
              <a:endParaRPr lang="en-US" dirty="0"/>
            </a:p>
          </p:txBody>
        </p:sp>
        <p:sp>
          <p:nvSpPr>
            <p:cNvPr id="34" name="TextBox 33"/>
            <p:cNvSpPr txBox="1"/>
            <p:nvPr/>
          </p:nvSpPr>
          <p:spPr>
            <a:xfrm>
              <a:off x="1832697" y="4308865"/>
              <a:ext cx="322340" cy="369332"/>
            </a:xfrm>
            <a:prstGeom prst="rect">
              <a:avLst/>
            </a:prstGeom>
            <a:noFill/>
          </p:spPr>
          <p:txBody>
            <a:bodyPr wrap="square" rtlCol="0">
              <a:spAutoFit/>
            </a:bodyPr>
            <a:lstStyle/>
            <a:p>
              <a:r>
                <a:rPr lang="en-US" dirty="0"/>
                <a:t>X</a:t>
              </a:r>
            </a:p>
          </p:txBody>
        </p:sp>
        <p:sp>
          <p:nvSpPr>
            <p:cNvPr id="35" name="TextBox 34"/>
            <p:cNvSpPr txBox="1"/>
            <p:nvPr/>
          </p:nvSpPr>
          <p:spPr>
            <a:xfrm>
              <a:off x="1600615" y="3922075"/>
              <a:ext cx="322340" cy="369332"/>
            </a:xfrm>
            <a:prstGeom prst="rect">
              <a:avLst/>
            </a:prstGeom>
            <a:noFill/>
          </p:spPr>
          <p:txBody>
            <a:bodyPr wrap="square" rtlCol="0">
              <a:spAutoFit/>
            </a:bodyPr>
            <a:lstStyle/>
            <a:p>
              <a:r>
                <a:rPr lang="en-US" dirty="0"/>
                <a:t>Y</a:t>
              </a:r>
            </a:p>
          </p:txBody>
        </p:sp>
      </p:grpSp>
      <p:sp>
        <p:nvSpPr>
          <p:cNvPr id="36" name="Isosceles Triangle 35"/>
          <p:cNvSpPr/>
          <p:nvPr/>
        </p:nvSpPr>
        <p:spPr>
          <a:xfrm rot="10800000">
            <a:off x="4635259" y="4532244"/>
            <a:ext cx="109596" cy="103153"/>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4558" y="5995138"/>
            <a:ext cx="4470545" cy="461665"/>
          </a:xfrm>
          <a:prstGeom prst="rect">
            <a:avLst/>
          </a:prstGeom>
          <a:noFill/>
        </p:spPr>
        <p:txBody>
          <a:bodyPr wrap="none" rtlCol="0">
            <a:spAutoFit/>
          </a:bodyPr>
          <a:lstStyle/>
          <a:p>
            <a:r>
              <a:rPr lang="en-US" sz="2400" b="1" dirty="0" smtClean="0"/>
              <a:t>Fixed Sampling Position and Time</a:t>
            </a:r>
            <a:endParaRPr lang="en-US" sz="2400" b="1" dirty="0"/>
          </a:p>
        </p:txBody>
      </p:sp>
      <p:cxnSp>
        <p:nvCxnSpPr>
          <p:cNvPr id="58" name="Straight Connector 57"/>
          <p:cNvCxnSpPr/>
          <p:nvPr/>
        </p:nvCxnSpPr>
        <p:spPr>
          <a:xfrm>
            <a:off x="4351600" y="5445089"/>
            <a:ext cx="1299718" cy="780882"/>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2"/>
          <a:srcRect l="19622" r="18759"/>
          <a:stretch/>
        </p:blipFill>
        <p:spPr>
          <a:xfrm>
            <a:off x="5718169" y="4681220"/>
            <a:ext cx="975448" cy="1583022"/>
          </a:xfrm>
          <a:prstGeom prst="rect">
            <a:avLst/>
          </a:prstGeom>
          <a:ln>
            <a:solidFill>
              <a:schemeClr val="tx1"/>
            </a:solidFill>
          </a:ln>
          <a:effectLst>
            <a:outerShdw blurRad="50800" dist="38100" dir="2700000" algn="tl" rotWithShape="0">
              <a:srgbClr val="000000">
                <a:alpha val="43000"/>
              </a:srgbClr>
            </a:outerShdw>
          </a:effectLst>
        </p:spPr>
      </p:pic>
      <p:sp>
        <p:nvSpPr>
          <p:cNvPr id="31" name="TextBox 30"/>
          <p:cNvSpPr txBox="1"/>
          <p:nvPr/>
        </p:nvSpPr>
        <p:spPr>
          <a:xfrm>
            <a:off x="5500085" y="6318304"/>
            <a:ext cx="1425090" cy="461665"/>
          </a:xfrm>
          <a:prstGeom prst="rect">
            <a:avLst/>
          </a:prstGeom>
          <a:noFill/>
        </p:spPr>
        <p:txBody>
          <a:bodyPr wrap="none" rtlCol="0">
            <a:spAutoFit/>
          </a:bodyPr>
          <a:lstStyle/>
          <a:p>
            <a:r>
              <a:rPr lang="en-US" sz="2400" b="1" dirty="0" smtClean="0"/>
              <a:t>Specimen</a:t>
            </a:r>
            <a:endParaRPr lang="en-US" sz="2400" b="1" dirty="0"/>
          </a:p>
        </p:txBody>
      </p:sp>
      <p:sp>
        <p:nvSpPr>
          <p:cNvPr id="4" name="TextBox 3"/>
          <p:cNvSpPr txBox="1"/>
          <p:nvPr/>
        </p:nvSpPr>
        <p:spPr>
          <a:xfrm>
            <a:off x="6784466" y="4983424"/>
            <a:ext cx="2359534" cy="461665"/>
          </a:xfrm>
          <a:prstGeom prst="rect">
            <a:avLst/>
          </a:prstGeom>
          <a:noFill/>
        </p:spPr>
        <p:txBody>
          <a:bodyPr wrap="square" rtlCol="0">
            <a:spAutoFit/>
          </a:bodyPr>
          <a:lstStyle/>
          <a:p>
            <a:r>
              <a:rPr lang="en-US" sz="1200" dirty="0" smtClean="0"/>
              <a:t>Total phosphorus = 0.04 mg/L</a:t>
            </a:r>
          </a:p>
          <a:p>
            <a:r>
              <a:rPr lang="en-US" sz="1200" dirty="0" smtClean="0"/>
              <a:t>Total suspended solids = 10 mg/L </a:t>
            </a:r>
            <a:endParaRPr lang="en-US" sz="1200" dirty="0"/>
          </a:p>
        </p:txBody>
      </p:sp>
      <p:sp>
        <p:nvSpPr>
          <p:cNvPr id="5" name="Can 4"/>
          <p:cNvSpPr/>
          <p:nvPr/>
        </p:nvSpPr>
        <p:spPr>
          <a:xfrm rot="3360000">
            <a:off x="5607152" y="2593491"/>
            <a:ext cx="80816" cy="3473748"/>
          </a:xfrm>
          <a:prstGeom prst="can">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3941708" y="4931958"/>
            <a:ext cx="333429" cy="513131"/>
          </a:xfrm>
          <a:prstGeom prst="can">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4351600" y="4752592"/>
            <a:ext cx="1281458" cy="179366"/>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097866" y="4648290"/>
            <a:ext cx="0" cy="573783"/>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295819" y="5222073"/>
            <a:ext cx="2800261" cy="0"/>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744855" y="1467446"/>
            <a:ext cx="2777924" cy="1200328"/>
          </a:xfrm>
          <a:prstGeom prst="rect">
            <a:avLst/>
          </a:prstGeom>
          <a:noFill/>
        </p:spPr>
        <p:txBody>
          <a:bodyPr wrap="none" rtlCol="0">
            <a:spAutoFit/>
          </a:bodyPr>
          <a:lstStyle/>
          <a:p>
            <a:r>
              <a:rPr lang="en-US" sz="2400" dirty="0" smtClean="0"/>
              <a:t>Space = Fixed</a:t>
            </a:r>
          </a:p>
          <a:p>
            <a:r>
              <a:rPr lang="en-US" sz="2400" dirty="0" smtClean="0"/>
              <a:t>Time = Fixed</a:t>
            </a:r>
          </a:p>
          <a:p>
            <a:r>
              <a:rPr lang="en-US" sz="2400" dirty="0" smtClean="0"/>
              <a:t>Variable = Measured</a:t>
            </a:r>
            <a:endParaRPr lang="en-US" sz="2400" dirty="0"/>
          </a:p>
        </p:txBody>
      </p:sp>
      <p:sp>
        <p:nvSpPr>
          <p:cNvPr id="45" name="Oval 44"/>
          <p:cNvSpPr/>
          <p:nvPr/>
        </p:nvSpPr>
        <p:spPr>
          <a:xfrm>
            <a:off x="4027146" y="5164772"/>
            <a:ext cx="137160" cy="13716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5134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744855" y="1927654"/>
            <a:ext cx="4796430" cy="5002875"/>
          </a:xfrm>
          <a:custGeom>
            <a:avLst/>
            <a:gdLst>
              <a:gd name="connsiteX0" fmla="*/ 4583685 w 4796430"/>
              <a:gd name="connsiteY0" fmla="*/ 0 h 5002875"/>
              <a:gd name="connsiteX1" fmla="*/ 4074387 w 4796430"/>
              <a:gd name="connsiteY1" fmla="*/ 135387 h 5002875"/>
              <a:gd name="connsiteX2" fmla="*/ 3674684 w 4796430"/>
              <a:gd name="connsiteY2" fmla="*/ 296562 h 5002875"/>
              <a:gd name="connsiteX3" fmla="*/ 3197620 w 4796430"/>
              <a:gd name="connsiteY3" fmla="*/ 541548 h 5002875"/>
              <a:gd name="connsiteX4" fmla="*/ 2984875 w 4796430"/>
              <a:gd name="connsiteY4" fmla="*/ 664041 h 5002875"/>
              <a:gd name="connsiteX5" fmla="*/ 2804364 w 4796430"/>
              <a:gd name="connsiteY5" fmla="*/ 805875 h 5002875"/>
              <a:gd name="connsiteX6" fmla="*/ 2572279 w 4796430"/>
              <a:gd name="connsiteY6" fmla="*/ 902581 h 5002875"/>
              <a:gd name="connsiteX7" fmla="*/ 2140342 w 4796430"/>
              <a:gd name="connsiteY7" fmla="*/ 1018627 h 5002875"/>
              <a:gd name="connsiteX8" fmla="*/ 58022 w 4796430"/>
              <a:gd name="connsiteY8" fmla="*/ 2662613 h 5002875"/>
              <a:gd name="connsiteX9" fmla="*/ 0 w 4796430"/>
              <a:gd name="connsiteY9" fmla="*/ 5002875 h 5002875"/>
              <a:gd name="connsiteX10" fmla="*/ 4796430 w 4796430"/>
              <a:gd name="connsiteY10" fmla="*/ 5002875 h 5002875"/>
              <a:gd name="connsiteX11" fmla="*/ 4583685 w 4796430"/>
              <a:gd name="connsiteY11" fmla="*/ 0 h 500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6430" h="5002875">
                <a:moveTo>
                  <a:pt x="4583685" y="0"/>
                </a:moveTo>
                <a:lnTo>
                  <a:pt x="4074387" y="135387"/>
                </a:lnTo>
                <a:lnTo>
                  <a:pt x="3674684" y="296562"/>
                </a:lnTo>
                <a:lnTo>
                  <a:pt x="3197620" y="541548"/>
                </a:lnTo>
                <a:lnTo>
                  <a:pt x="2984875" y="664041"/>
                </a:lnTo>
                <a:lnTo>
                  <a:pt x="2804364" y="805875"/>
                </a:lnTo>
                <a:lnTo>
                  <a:pt x="2572279" y="902581"/>
                </a:lnTo>
                <a:lnTo>
                  <a:pt x="2140342" y="1018627"/>
                </a:lnTo>
                <a:lnTo>
                  <a:pt x="58022" y="2662613"/>
                </a:lnTo>
                <a:lnTo>
                  <a:pt x="0" y="5002875"/>
                </a:lnTo>
                <a:lnTo>
                  <a:pt x="4796430" y="5002875"/>
                </a:lnTo>
                <a:lnTo>
                  <a:pt x="4583685" y="0"/>
                </a:lnTo>
                <a:close/>
              </a:path>
            </a:pathLst>
          </a:custGeom>
          <a:solidFill>
            <a:srgbClr val="C3D69B"/>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496405" y="1386106"/>
            <a:ext cx="4325813" cy="3629663"/>
          </a:xfrm>
          <a:custGeom>
            <a:avLst/>
            <a:gdLst>
              <a:gd name="connsiteX0" fmla="*/ 483511 w 4325813"/>
              <a:gd name="connsiteY0" fmla="*/ 90258 h 3629663"/>
              <a:gd name="connsiteX1" fmla="*/ 1779321 w 4325813"/>
              <a:gd name="connsiteY1" fmla="*/ 567336 h 3629663"/>
              <a:gd name="connsiteX2" fmla="*/ 3100918 w 4325813"/>
              <a:gd name="connsiteY2" fmla="*/ 921921 h 3629663"/>
              <a:gd name="connsiteX3" fmla="*/ 3274982 w 4325813"/>
              <a:gd name="connsiteY3" fmla="*/ 934815 h 3629663"/>
              <a:gd name="connsiteX4" fmla="*/ 3835855 w 4325813"/>
              <a:gd name="connsiteY4" fmla="*/ 1095990 h 3629663"/>
              <a:gd name="connsiteX5" fmla="*/ 4100174 w 4325813"/>
              <a:gd name="connsiteY5" fmla="*/ 1321635 h 3629663"/>
              <a:gd name="connsiteX6" fmla="*/ 4319366 w 4325813"/>
              <a:gd name="connsiteY6" fmla="*/ 1463470 h 3629663"/>
              <a:gd name="connsiteX7" fmla="*/ 4325813 w 4325813"/>
              <a:gd name="connsiteY7" fmla="*/ 3558746 h 3629663"/>
              <a:gd name="connsiteX8" fmla="*/ 0 w 4325813"/>
              <a:gd name="connsiteY8" fmla="*/ 3629663 h 3629663"/>
              <a:gd name="connsiteX9" fmla="*/ 38681 w 4325813"/>
              <a:gd name="connsiteY9" fmla="*/ 0 h 3629663"/>
              <a:gd name="connsiteX10" fmla="*/ 483511 w 4325813"/>
              <a:gd name="connsiteY10" fmla="*/ 90258 h 362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5813" h="3629663">
                <a:moveTo>
                  <a:pt x="483511" y="90258"/>
                </a:moveTo>
                <a:lnTo>
                  <a:pt x="1779321" y="567336"/>
                </a:lnTo>
                <a:lnTo>
                  <a:pt x="3100918" y="921921"/>
                </a:lnTo>
                <a:lnTo>
                  <a:pt x="3274982" y="934815"/>
                </a:lnTo>
                <a:lnTo>
                  <a:pt x="3835855" y="1095990"/>
                </a:lnTo>
                <a:lnTo>
                  <a:pt x="4100174" y="1321635"/>
                </a:lnTo>
                <a:lnTo>
                  <a:pt x="4319366" y="1463470"/>
                </a:lnTo>
                <a:lnTo>
                  <a:pt x="4325813" y="3558746"/>
                </a:lnTo>
                <a:lnTo>
                  <a:pt x="0" y="3629663"/>
                </a:lnTo>
                <a:lnTo>
                  <a:pt x="38681" y="0"/>
                </a:lnTo>
                <a:lnTo>
                  <a:pt x="483511" y="90258"/>
                </a:lnTo>
                <a:close/>
              </a:path>
            </a:pathLst>
          </a:custGeom>
          <a:solidFill>
            <a:schemeClr val="accent3">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180511" y="3906884"/>
            <a:ext cx="9393008" cy="2997857"/>
          </a:xfrm>
          <a:custGeom>
            <a:avLst/>
            <a:gdLst>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01835 w 9393008"/>
              <a:gd name="connsiteY9" fmla="*/ 851005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53832 w 9393008"/>
              <a:gd name="connsiteY3" fmla="*/ 696277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93008" h="2997857">
                <a:moveTo>
                  <a:pt x="296554" y="567336"/>
                </a:moveTo>
                <a:lnTo>
                  <a:pt x="831639" y="664041"/>
                </a:lnTo>
                <a:lnTo>
                  <a:pt x="1115299" y="631806"/>
                </a:lnTo>
                <a:lnTo>
                  <a:pt x="1353832" y="696277"/>
                </a:lnTo>
                <a:lnTo>
                  <a:pt x="1476321" y="754300"/>
                </a:lnTo>
                <a:lnTo>
                  <a:pt x="5118771" y="741406"/>
                </a:lnTo>
                <a:lnTo>
                  <a:pt x="5344409" y="715618"/>
                </a:lnTo>
                <a:lnTo>
                  <a:pt x="5853707" y="638253"/>
                </a:lnTo>
                <a:lnTo>
                  <a:pt x="6066453" y="567336"/>
                </a:lnTo>
                <a:lnTo>
                  <a:pt x="6285643" y="502866"/>
                </a:lnTo>
                <a:lnTo>
                  <a:pt x="6659559" y="444843"/>
                </a:lnTo>
                <a:lnTo>
                  <a:pt x="6917432" y="528654"/>
                </a:lnTo>
                <a:cubicBezTo>
                  <a:pt x="6938921" y="517909"/>
                  <a:pt x="6960086" y="506488"/>
                  <a:pt x="6981900" y="496419"/>
                </a:cubicBezTo>
                <a:cubicBezTo>
                  <a:pt x="6988070" y="493571"/>
                  <a:pt x="6994537" y="491089"/>
                  <a:pt x="7001240" y="489972"/>
                </a:cubicBezTo>
                <a:cubicBezTo>
                  <a:pt x="7007599" y="488912"/>
                  <a:pt x="7014134" y="489972"/>
                  <a:pt x="7020581" y="489972"/>
                </a:cubicBezTo>
                <a:lnTo>
                  <a:pt x="7362262" y="444843"/>
                </a:lnTo>
                <a:lnTo>
                  <a:pt x="7516985" y="354585"/>
                </a:lnTo>
                <a:lnTo>
                  <a:pt x="7897348" y="257880"/>
                </a:lnTo>
                <a:lnTo>
                  <a:pt x="8355071" y="212751"/>
                </a:lnTo>
                <a:lnTo>
                  <a:pt x="8774114" y="77364"/>
                </a:lnTo>
                <a:lnTo>
                  <a:pt x="9128689" y="25788"/>
                </a:lnTo>
                <a:lnTo>
                  <a:pt x="9380115" y="0"/>
                </a:lnTo>
                <a:cubicBezTo>
                  <a:pt x="9384413" y="994988"/>
                  <a:pt x="9388710" y="1989975"/>
                  <a:pt x="9393008" y="2984963"/>
                </a:cubicBezTo>
                <a:lnTo>
                  <a:pt x="0" y="2997857"/>
                </a:lnTo>
                <a:lnTo>
                  <a:pt x="12894" y="502866"/>
                </a:lnTo>
                <a:lnTo>
                  <a:pt x="296554" y="567336"/>
                </a:lnTo>
                <a:close/>
              </a:path>
            </a:pathLst>
          </a:custGeom>
          <a:solidFill>
            <a:schemeClr val="bg2">
              <a:lumMod val="9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Section Result</a:t>
            </a:r>
            <a:endParaRPr lang="en-US" sz="3600" dirty="0"/>
          </a:p>
        </p:txBody>
      </p:sp>
      <p:sp>
        <p:nvSpPr>
          <p:cNvPr id="6" name="Freeform 5"/>
          <p:cNvSpPr/>
          <p:nvPr/>
        </p:nvSpPr>
        <p:spPr>
          <a:xfrm>
            <a:off x="1308703" y="2823788"/>
            <a:ext cx="6021325" cy="1843843"/>
          </a:xfrm>
          <a:custGeom>
            <a:avLst/>
            <a:gdLst>
              <a:gd name="connsiteX0" fmla="*/ 0 w 6021325"/>
              <a:gd name="connsiteY0" fmla="*/ 1843843 h 1843843"/>
              <a:gd name="connsiteX1" fmla="*/ 2520705 w 6021325"/>
              <a:gd name="connsiteY1" fmla="*/ 25788 h 1843843"/>
              <a:gd name="connsiteX2" fmla="*/ 6021325 w 6021325"/>
              <a:gd name="connsiteY2" fmla="*/ 0 h 1843843"/>
              <a:gd name="connsiteX3" fmla="*/ 3526408 w 6021325"/>
              <a:gd name="connsiteY3" fmla="*/ 1830949 h 1843843"/>
              <a:gd name="connsiteX4" fmla="*/ 0 w 6021325"/>
              <a:gd name="connsiteY4" fmla="*/ 1843843 h 1843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1325" h="1843843">
                <a:moveTo>
                  <a:pt x="0" y="1843843"/>
                </a:moveTo>
                <a:lnTo>
                  <a:pt x="2520705" y="25788"/>
                </a:lnTo>
                <a:lnTo>
                  <a:pt x="6021325" y="0"/>
                </a:lnTo>
                <a:lnTo>
                  <a:pt x="3526408" y="1830949"/>
                </a:lnTo>
                <a:lnTo>
                  <a:pt x="0" y="1843843"/>
                </a:lnTo>
                <a:close/>
              </a:path>
            </a:pathLst>
          </a:custGeom>
          <a:solidFill>
            <a:schemeClr val="tx2">
              <a:lumMod val="60000"/>
              <a:lumOff val="4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308703" y="4648290"/>
            <a:ext cx="3539301" cy="1257165"/>
          </a:xfrm>
          <a:custGeom>
            <a:avLst/>
            <a:gdLst>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6447 w 3610216"/>
              <a:gd name="connsiteY18" fmla="*/ 341691 h 1257165"/>
              <a:gd name="connsiteX19" fmla="*/ 70915 w 3610216"/>
              <a:gd name="connsiteY19" fmla="*/ 12894 h 1257165"/>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58022 w 3610216"/>
              <a:gd name="connsiteY18" fmla="*/ 328797 h 1257165"/>
              <a:gd name="connsiteX19" fmla="*/ 70915 w 3610216"/>
              <a:gd name="connsiteY19" fmla="*/ 12894 h 1257165"/>
              <a:gd name="connsiteX0" fmla="*/ 12893 w 3552194"/>
              <a:gd name="connsiteY0" fmla="*/ 12894 h 1257165"/>
              <a:gd name="connsiteX1" fmla="*/ 3552194 w 3552194"/>
              <a:gd name="connsiteY1" fmla="*/ 0 h 1257165"/>
              <a:gd name="connsiteX2" fmla="*/ 3507067 w 3552194"/>
              <a:gd name="connsiteY2" fmla="*/ 277221 h 1257165"/>
              <a:gd name="connsiteX3" fmla="*/ 3397471 w 3552194"/>
              <a:gd name="connsiteY3" fmla="*/ 393267 h 1257165"/>
              <a:gd name="connsiteX4" fmla="*/ 3158939 w 3552194"/>
              <a:gd name="connsiteY4" fmla="*/ 593124 h 1257165"/>
              <a:gd name="connsiteX5" fmla="*/ 3068683 w 3552194"/>
              <a:gd name="connsiteY5" fmla="*/ 722064 h 1257165"/>
              <a:gd name="connsiteX6" fmla="*/ 2843045 w 3552194"/>
              <a:gd name="connsiteY6" fmla="*/ 909027 h 1257165"/>
              <a:gd name="connsiteX7" fmla="*/ 2636747 w 3552194"/>
              <a:gd name="connsiteY7" fmla="*/ 921921 h 1257165"/>
              <a:gd name="connsiteX8" fmla="*/ 2398214 w 3552194"/>
              <a:gd name="connsiteY8" fmla="*/ 1070202 h 1257165"/>
              <a:gd name="connsiteX9" fmla="*/ 2017852 w 3552194"/>
              <a:gd name="connsiteY9" fmla="*/ 1147566 h 1257165"/>
              <a:gd name="connsiteX10" fmla="*/ 1785767 w 3552194"/>
              <a:gd name="connsiteY10" fmla="*/ 1037967 h 1257165"/>
              <a:gd name="connsiteX11" fmla="*/ 1560129 w 3552194"/>
              <a:gd name="connsiteY11" fmla="*/ 1057308 h 1257165"/>
              <a:gd name="connsiteX12" fmla="*/ 1270022 w 3552194"/>
              <a:gd name="connsiteY12" fmla="*/ 1231377 h 1257165"/>
              <a:gd name="connsiteX13" fmla="*/ 941235 w 3552194"/>
              <a:gd name="connsiteY13" fmla="*/ 1257165 h 1257165"/>
              <a:gd name="connsiteX14" fmla="*/ 722043 w 3552194"/>
              <a:gd name="connsiteY14" fmla="*/ 1057308 h 1257165"/>
              <a:gd name="connsiteX15" fmla="*/ 393255 w 3552194"/>
              <a:gd name="connsiteY15" fmla="*/ 960603 h 1257165"/>
              <a:gd name="connsiteX16" fmla="*/ 161170 w 3552194"/>
              <a:gd name="connsiteY16" fmla="*/ 941262 h 1257165"/>
              <a:gd name="connsiteX17" fmla="*/ 51574 w 3552194"/>
              <a:gd name="connsiteY17" fmla="*/ 638253 h 1257165"/>
              <a:gd name="connsiteX18" fmla="*/ 0 w 3552194"/>
              <a:gd name="connsiteY18" fmla="*/ 328797 h 1257165"/>
              <a:gd name="connsiteX19" fmla="*/ 12893 w 3552194"/>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38681 w 3539301"/>
              <a:gd name="connsiteY17" fmla="*/ 638253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83809 w 3539301"/>
              <a:gd name="connsiteY17" fmla="*/ 631806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99852 w 3539301"/>
              <a:gd name="connsiteY16" fmla="*/ 876792 h 1257165"/>
              <a:gd name="connsiteX17" fmla="*/ 83809 w 3539301"/>
              <a:gd name="connsiteY17" fmla="*/ 631806 h 1257165"/>
              <a:gd name="connsiteX18" fmla="*/ 32234 w 3539301"/>
              <a:gd name="connsiteY18" fmla="*/ 328797 h 1257165"/>
              <a:gd name="connsiteX19" fmla="*/ 0 w 3539301"/>
              <a:gd name="connsiteY19" fmla="*/ 12894 h 125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9301" h="1257165">
                <a:moveTo>
                  <a:pt x="0" y="12894"/>
                </a:moveTo>
                <a:lnTo>
                  <a:pt x="3539301" y="0"/>
                </a:lnTo>
                <a:lnTo>
                  <a:pt x="3494174" y="277221"/>
                </a:lnTo>
                <a:lnTo>
                  <a:pt x="3384578" y="393267"/>
                </a:lnTo>
                <a:lnTo>
                  <a:pt x="3146046" y="593124"/>
                </a:lnTo>
                <a:lnTo>
                  <a:pt x="3055790" y="722064"/>
                </a:lnTo>
                <a:lnTo>
                  <a:pt x="2830152" y="909027"/>
                </a:lnTo>
                <a:lnTo>
                  <a:pt x="2623854" y="921921"/>
                </a:lnTo>
                <a:lnTo>
                  <a:pt x="2385321" y="1070202"/>
                </a:lnTo>
                <a:lnTo>
                  <a:pt x="2004959" y="1147566"/>
                </a:lnTo>
                <a:lnTo>
                  <a:pt x="1772874" y="1037967"/>
                </a:lnTo>
                <a:lnTo>
                  <a:pt x="1547236" y="1057308"/>
                </a:lnTo>
                <a:lnTo>
                  <a:pt x="1257129" y="1231377"/>
                </a:lnTo>
                <a:lnTo>
                  <a:pt x="928342" y="1257165"/>
                </a:lnTo>
                <a:lnTo>
                  <a:pt x="709150" y="1057308"/>
                </a:lnTo>
                <a:lnTo>
                  <a:pt x="380362" y="960603"/>
                </a:lnTo>
                <a:lnTo>
                  <a:pt x="199852" y="876792"/>
                </a:lnTo>
                <a:lnTo>
                  <a:pt x="83809" y="631806"/>
                </a:lnTo>
                <a:lnTo>
                  <a:pt x="32234" y="328797"/>
                </a:lnTo>
                <a:lnTo>
                  <a:pt x="0" y="12894"/>
                </a:lnTo>
                <a:close/>
              </a:path>
            </a:pathLst>
          </a:custGeom>
          <a:solidFill>
            <a:srgbClr val="558ED5"/>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813223" y="2843129"/>
            <a:ext cx="1969569" cy="1185430"/>
          </a:xfrm>
          <a:custGeom>
            <a:avLst/>
            <a:gdLst>
              <a:gd name="connsiteX0" fmla="*/ 88129 w 2073747"/>
              <a:gd name="connsiteY0" fmla="*/ 0 h 1220730"/>
              <a:gd name="connsiteX1" fmla="*/ 23660 w 2073747"/>
              <a:gd name="connsiteY1" fmla="*/ 283668 h 1220730"/>
              <a:gd name="connsiteX2" fmla="*/ 17214 w 2073747"/>
              <a:gd name="connsiteY2" fmla="*/ 612465 h 1220730"/>
              <a:gd name="connsiteX3" fmla="*/ 242852 w 2073747"/>
              <a:gd name="connsiteY3" fmla="*/ 915474 h 1220730"/>
              <a:gd name="connsiteX4" fmla="*/ 474937 w 2073747"/>
              <a:gd name="connsiteY4" fmla="*/ 921921 h 1220730"/>
              <a:gd name="connsiteX5" fmla="*/ 777938 w 2073747"/>
              <a:gd name="connsiteY5" fmla="*/ 1012179 h 1220730"/>
              <a:gd name="connsiteX6" fmla="*/ 990683 w 2073747"/>
              <a:gd name="connsiteY6" fmla="*/ 1205589 h 1220730"/>
              <a:gd name="connsiteX7" fmla="*/ 1338810 w 2073747"/>
              <a:gd name="connsiteY7" fmla="*/ 1186248 h 1220730"/>
              <a:gd name="connsiteX8" fmla="*/ 1628917 w 2073747"/>
              <a:gd name="connsiteY8" fmla="*/ 1012179 h 1220730"/>
              <a:gd name="connsiteX9" fmla="*/ 1848109 w 2073747"/>
              <a:gd name="connsiteY9" fmla="*/ 1005732 h 1220730"/>
              <a:gd name="connsiteX10" fmla="*/ 2073747 w 2073747"/>
              <a:gd name="connsiteY10" fmla="*/ 1102437 h 1220730"/>
              <a:gd name="connsiteX0" fmla="*/ 76423 w 2062041"/>
              <a:gd name="connsiteY0" fmla="*/ 0 h 1220730"/>
              <a:gd name="connsiteX1" fmla="*/ 69976 w 2062041"/>
              <a:gd name="connsiteY1" fmla="*/ 257880 h 1220730"/>
              <a:gd name="connsiteX2" fmla="*/ 5508 w 2062041"/>
              <a:gd name="connsiteY2" fmla="*/ 612465 h 1220730"/>
              <a:gd name="connsiteX3" fmla="*/ 231146 w 2062041"/>
              <a:gd name="connsiteY3" fmla="*/ 915474 h 1220730"/>
              <a:gd name="connsiteX4" fmla="*/ 463231 w 2062041"/>
              <a:gd name="connsiteY4" fmla="*/ 921921 h 1220730"/>
              <a:gd name="connsiteX5" fmla="*/ 766232 w 2062041"/>
              <a:gd name="connsiteY5" fmla="*/ 1012179 h 1220730"/>
              <a:gd name="connsiteX6" fmla="*/ 978977 w 2062041"/>
              <a:gd name="connsiteY6" fmla="*/ 1205589 h 1220730"/>
              <a:gd name="connsiteX7" fmla="*/ 1327104 w 2062041"/>
              <a:gd name="connsiteY7" fmla="*/ 1186248 h 1220730"/>
              <a:gd name="connsiteX8" fmla="*/ 1617211 w 2062041"/>
              <a:gd name="connsiteY8" fmla="*/ 1012179 h 1220730"/>
              <a:gd name="connsiteX9" fmla="*/ 1836403 w 2062041"/>
              <a:gd name="connsiteY9" fmla="*/ 1005732 h 1220730"/>
              <a:gd name="connsiteX10" fmla="*/ 2062041 w 2062041"/>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171104 w 2001999"/>
              <a:gd name="connsiteY3" fmla="*/ 915474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545019 w 2001999"/>
              <a:gd name="connsiteY4" fmla="*/ 902580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1679"/>
              <a:gd name="connsiteX1" fmla="*/ 9934 w 2001999"/>
              <a:gd name="connsiteY1" fmla="*/ 257880 h 1221679"/>
              <a:gd name="connsiteX2" fmla="*/ 67955 w 2001999"/>
              <a:gd name="connsiteY2" fmla="*/ 560889 h 1221679"/>
              <a:gd name="connsiteX3" fmla="*/ 229126 w 2001999"/>
              <a:gd name="connsiteY3" fmla="*/ 863898 h 1221679"/>
              <a:gd name="connsiteX4" fmla="*/ 545019 w 2001999"/>
              <a:gd name="connsiteY4" fmla="*/ 902580 h 1221679"/>
              <a:gd name="connsiteX5" fmla="*/ 783551 w 2001999"/>
              <a:gd name="connsiteY5" fmla="*/ 999285 h 1221679"/>
              <a:gd name="connsiteX6" fmla="*/ 918935 w 2001999"/>
              <a:gd name="connsiteY6" fmla="*/ 1205589 h 1221679"/>
              <a:gd name="connsiteX7" fmla="*/ 1267062 w 2001999"/>
              <a:gd name="connsiteY7" fmla="*/ 1186248 h 1221679"/>
              <a:gd name="connsiteX8" fmla="*/ 1557169 w 2001999"/>
              <a:gd name="connsiteY8" fmla="*/ 1012179 h 1221679"/>
              <a:gd name="connsiteX9" fmla="*/ 1776361 w 2001999"/>
              <a:gd name="connsiteY9" fmla="*/ 1005732 h 1221679"/>
              <a:gd name="connsiteX10" fmla="*/ 2001999 w 2001999"/>
              <a:gd name="connsiteY10" fmla="*/ 1102437 h 1221679"/>
              <a:gd name="connsiteX0" fmla="*/ 16381 w 2001999"/>
              <a:gd name="connsiteY0" fmla="*/ 0 h 1199694"/>
              <a:gd name="connsiteX1" fmla="*/ 9934 w 2001999"/>
              <a:gd name="connsiteY1" fmla="*/ 257880 h 1199694"/>
              <a:gd name="connsiteX2" fmla="*/ 67955 w 2001999"/>
              <a:gd name="connsiteY2" fmla="*/ 560889 h 1199694"/>
              <a:gd name="connsiteX3" fmla="*/ 229126 w 2001999"/>
              <a:gd name="connsiteY3" fmla="*/ 863898 h 1199694"/>
              <a:gd name="connsiteX4" fmla="*/ 545019 w 2001999"/>
              <a:gd name="connsiteY4" fmla="*/ 902580 h 1199694"/>
              <a:gd name="connsiteX5" fmla="*/ 783551 w 2001999"/>
              <a:gd name="connsiteY5" fmla="*/ 999285 h 1199694"/>
              <a:gd name="connsiteX6" fmla="*/ 1060765 w 2001999"/>
              <a:gd name="connsiteY6" fmla="*/ 1166907 h 1199694"/>
              <a:gd name="connsiteX7" fmla="*/ 1267062 w 2001999"/>
              <a:gd name="connsiteY7" fmla="*/ 1186248 h 1199694"/>
              <a:gd name="connsiteX8" fmla="*/ 1557169 w 2001999"/>
              <a:gd name="connsiteY8" fmla="*/ 1012179 h 1199694"/>
              <a:gd name="connsiteX9" fmla="*/ 1776361 w 2001999"/>
              <a:gd name="connsiteY9" fmla="*/ 1005732 h 1199694"/>
              <a:gd name="connsiteX10" fmla="*/ 2001999 w 2001999"/>
              <a:gd name="connsiteY10" fmla="*/ 1102437 h 1199694"/>
              <a:gd name="connsiteX0" fmla="*/ 16381 w 2001999"/>
              <a:gd name="connsiteY0" fmla="*/ 0 h 1172536"/>
              <a:gd name="connsiteX1" fmla="*/ 9934 w 2001999"/>
              <a:gd name="connsiteY1" fmla="*/ 257880 h 1172536"/>
              <a:gd name="connsiteX2" fmla="*/ 67955 w 2001999"/>
              <a:gd name="connsiteY2" fmla="*/ 560889 h 1172536"/>
              <a:gd name="connsiteX3" fmla="*/ 229126 w 2001999"/>
              <a:gd name="connsiteY3" fmla="*/ 863898 h 1172536"/>
              <a:gd name="connsiteX4" fmla="*/ 545019 w 2001999"/>
              <a:gd name="connsiteY4" fmla="*/ 902580 h 1172536"/>
              <a:gd name="connsiteX5" fmla="*/ 783551 w 2001999"/>
              <a:gd name="connsiteY5" fmla="*/ 999285 h 1172536"/>
              <a:gd name="connsiteX6" fmla="*/ 1060765 w 2001999"/>
              <a:gd name="connsiteY6" fmla="*/ 1166907 h 1172536"/>
              <a:gd name="connsiteX7" fmla="*/ 1344424 w 2001999"/>
              <a:gd name="connsiteY7" fmla="*/ 1121778 h 1172536"/>
              <a:gd name="connsiteX8" fmla="*/ 1557169 w 2001999"/>
              <a:gd name="connsiteY8" fmla="*/ 1012179 h 1172536"/>
              <a:gd name="connsiteX9" fmla="*/ 1776361 w 2001999"/>
              <a:gd name="connsiteY9" fmla="*/ 1005732 h 1172536"/>
              <a:gd name="connsiteX10" fmla="*/ 2001999 w 2001999"/>
              <a:gd name="connsiteY10" fmla="*/ 1102437 h 1172536"/>
              <a:gd name="connsiteX0" fmla="*/ 33184 w 1993015"/>
              <a:gd name="connsiteY0" fmla="*/ 0 h 1185430"/>
              <a:gd name="connsiteX1" fmla="*/ 950 w 1993015"/>
              <a:gd name="connsiteY1" fmla="*/ 270774 h 1185430"/>
              <a:gd name="connsiteX2" fmla="*/ 58971 w 1993015"/>
              <a:gd name="connsiteY2" fmla="*/ 573783 h 1185430"/>
              <a:gd name="connsiteX3" fmla="*/ 220142 w 1993015"/>
              <a:gd name="connsiteY3" fmla="*/ 876792 h 1185430"/>
              <a:gd name="connsiteX4" fmla="*/ 536035 w 1993015"/>
              <a:gd name="connsiteY4" fmla="*/ 915474 h 1185430"/>
              <a:gd name="connsiteX5" fmla="*/ 774567 w 1993015"/>
              <a:gd name="connsiteY5" fmla="*/ 1012179 h 1185430"/>
              <a:gd name="connsiteX6" fmla="*/ 1051781 w 1993015"/>
              <a:gd name="connsiteY6" fmla="*/ 1179801 h 1185430"/>
              <a:gd name="connsiteX7" fmla="*/ 1335440 w 1993015"/>
              <a:gd name="connsiteY7" fmla="*/ 1134672 h 1185430"/>
              <a:gd name="connsiteX8" fmla="*/ 1548185 w 1993015"/>
              <a:gd name="connsiteY8" fmla="*/ 1025073 h 1185430"/>
              <a:gd name="connsiteX9" fmla="*/ 1767377 w 1993015"/>
              <a:gd name="connsiteY9" fmla="*/ 1018626 h 1185430"/>
              <a:gd name="connsiteX10" fmla="*/ 1993015 w 1993015"/>
              <a:gd name="connsiteY10" fmla="*/ 1115331 h 1185430"/>
              <a:gd name="connsiteX0" fmla="*/ 9738 w 1969569"/>
              <a:gd name="connsiteY0" fmla="*/ 0 h 1185430"/>
              <a:gd name="connsiteX1" fmla="*/ 22631 w 1969569"/>
              <a:gd name="connsiteY1" fmla="*/ 270774 h 1185430"/>
              <a:gd name="connsiteX2" fmla="*/ 35525 w 1969569"/>
              <a:gd name="connsiteY2" fmla="*/ 573783 h 1185430"/>
              <a:gd name="connsiteX3" fmla="*/ 196696 w 1969569"/>
              <a:gd name="connsiteY3" fmla="*/ 876792 h 1185430"/>
              <a:gd name="connsiteX4" fmla="*/ 512589 w 1969569"/>
              <a:gd name="connsiteY4" fmla="*/ 915474 h 1185430"/>
              <a:gd name="connsiteX5" fmla="*/ 751121 w 1969569"/>
              <a:gd name="connsiteY5" fmla="*/ 1012179 h 1185430"/>
              <a:gd name="connsiteX6" fmla="*/ 1028335 w 1969569"/>
              <a:gd name="connsiteY6" fmla="*/ 1179801 h 1185430"/>
              <a:gd name="connsiteX7" fmla="*/ 1311994 w 1969569"/>
              <a:gd name="connsiteY7" fmla="*/ 1134672 h 1185430"/>
              <a:gd name="connsiteX8" fmla="*/ 1524739 w 1969569"/>
              <a:gd name="connsiteY8" fmla="*/ 1025073 h 1185430"/>
              <a:gd name="connsiteX9" fmla="*/ 1743931 w 1969569"/>
              <a:gd name="connsiteY9" fmla="*/ 1018626 h 1185430"/>
              <a:gd name="connsiteX10" fmla="*/ 1969569 w 1969569"/>
              <a:gd name="connsiteY10" fmla="*/ 1115331 h 118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9569" h="1185430">
                <a:moveTo>
                  <a:pt x="9738" y="0"/>
                </a:moveTo>
                <a:cubicBezTo>
                  <a:pt x="-16587" y="90795"/>
                  <a:pt x="18333" y="175144"/>
                  <a:pt x="22631" y="270774"/>
                </a:cubicBezTo>
                <a:cubicBezTo>
                  <a:pt x="26929" y="366405"/>
                  <a:pt x="6514" y="472780"/>
                  <a:pt x="35525" y="573783"/>
                </a:cubicBezTo>
                <a:cubicBezTo>
                  <a:pt x="64536" y="674786"/>
                  <a:pt x="117185" y="819844"/>
                  <a:pt x="196696" y="876792"/>
                </a:cubicBezTo>
                <a:cubicBezTo>
                  <a:pt x="276207" y="933740"/>
                  <a:pt x="420185" y="892909"/>
                  <a:pt x="512589" y="915474"/>
                </a:cubicBezTo>
                <a:cubicBezTo>
                  <a:pt x="604993" y="938039"/>
                  <a:pt x="665163" y="968125"/>
                  <a:pt x="751121" y="1012179"/>
                </a:cubicBezTo>
                <a:cubicBezTo>
                  <a:pt x="837079" y="1056233"/>
                  <a:pt x="934856" y="1159386"/>
                  <a:pt x="1028335" y="1179801"/>
                </a:cubicBezTo>
                <a:cubicBezTo>
                  <a:pt x="1121814" y="1200217"/>
                  <a:pt x="1229260" y="1160460"/>
                  <a:pt x="1311994" y="1134672"/>
                </a:cubicBezTo>
                <a:cubicBezTo>
                  <a:pt x="1394728" y="1108884"/>
                  <a:pt x="1452749" y="1044414"/>
                  <a:pt x="1524739" y="1025073"/>
                </a:cubicBezTo>
                <a:cubicBezTo>
                  <a:pt x="1596729" y="1005732"/>
                  <a:pt x="1669793" y="1003583"/>
                  <a:pt x="1743931" y="1018626"/>
                </a:cubicBezTo>
                <a:cubicBezTo>
                  <a:pt x="1818069" y="1033669"/>
                  <a:pt x="1893819" y="1074500"/>
                  <a:pt x="1969569" y="1115331"/>
                </a:cubicBezTo>
              </a:path>
            </a:pathLst>
          </a:custGeom>
          <a:ln>
            <a:solidFill>
              <a:srgbClr val="25406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Can 13"/>
          <p:cNvSpPr/>
          <p:nvPr/>
        </p:nvSpPr>
        <p:spPr>
          <a:xfrm>
            <a:off x="676911" y="3526511"/>
            <a:ext cx="580213" cy="1128226"/>
          </a:xfrm>
          <a:prstGeom prst="can">
            <a:avLst/>
          </a:prstGeom>
          <a:solidFill>
            <a:schemeClr val="bg1">
              <a:lumMod val="75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86655" y="3255737"/>
            <a:ext cx="760724" cy="412608"/>
          </a:xfrm>
          <a:prstGeom prst="triangle">
            <a:avLst/>
          </a:prstGeom>
          <a:solidFill>
            <a:srgbClr val="BFBFBF"/>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rot="18984701">
            <a:off x="4498674" y="3140219"/>
            <a:ext cx="863009" cy="283668"/>
          </a:xfrm>
          <a:prstGeom prst="leftArrow">
            <a:avLst>
              <a:gd name="adj1" fmla="val 50000"/>
              <a:gd name="adj2" fmla="val 115053"/>
            </a:avLst>
          </a:prstGeom>
          <a:noFill/>
          <a:ln>
            <a:solidFill>
              <a:srgbClr val="25406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444836" y="3663377"/>
            <a:ext cx="1759984" cy="1642507"/>
            <a:chOff x="412601" y="3663377"/>
            <a:chExt cx="1759984" cy="1642507"/>
          </a:xfrm>
        </p:grpSpPr>
        <p:cxnSp>
          <p:nvCxnSpPr>
            <p:cNvPr id="18" name="Straight Arrow Connector 17"/>
            <p:cNvCxnSpPr/>
            <p:nvPr/>
          </p:nvCxnSpPr>
          <p:spPr>
            <a:xfrm>
              <a:off x="1270031" y="3887543"/>
              <a:ext cx="0" cy="14183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2601" y="4674077"/>
              <a:ext cx="1759984"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22192" y="4242128"/>
              <a:ext cx="1353832" cy="97994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263584" y="3663377"/>
              <a:ext cx="322340" cy="369332"/>
            </a:xfrm>
            <a:prstGeom prst="rect">
              <a:avLst/>
            </a:prstGeom>
            <a:noFill/>
          </p:spPr>
          <p:txBody>
            <a:bodyPr wrap="square" rtlCol="0">
              <a:spAutoFit/>
            </a:bodyPr>
            <a:lstStyle/>
            <a:p>
              <a:r>
                <a:rPr lang="en-US" dirty="0" smtClean="0"/>
                <a:t>Z</a:t>
              </a:r>
              <a:endParaRPr lang="en-US" dirty="0"/>
            </a:p>
          </p:txBody>
        </p:sp>
        <p:sp>
          <p:nvSpPr>
            <p:cNvPr id="34" name="TextBox 33"/>
            <p:cNvSpPr txBox="1"/>
            <p:nvPr/>
          </p:nvSpPr>
          <p:spPr>
            <a:xfrm>
              <a:off x="1832697" y="4308865"/>
              <a:ext cx="322340" cy="369332"/>
            </a:xfrm>
            <a:prstGeom prst="rect">
              <a:avLst/>
            </a:prstGeom>
            <a:noFill/>
          </p:spPr>
          <p:txBody>
            <a:bodyPr wrap="square" rtlCol="0">
              <a:spAutoFit/>
            </a:bodyPr>
            <a:lstStyle/>
            <a:p>
              <a:r>
                <a:rPr lang="en-US" dirty="0"/>
                <a:t>X</a:t>
              </a:r>
            </a:p>
          </p:txBody>
        </p:sp>
        <p:sp>
          <p:nvSpPr>
            <p:cNvPr id="35" name="TextBox 34"/>
            <p:cNvSpPr txBox="1"/>
            <p:nvPr/>
          </p:nvSpPr>
          <p:spPr>
            <a:xfrm>
              <a:off x="1600615" y="3922075"/>
              <a:ext cx="322340" cy="369332"/>
            </a:xfrm>
            <a:prstGeom prst="rect">
              <a:avLst/>
            </a:prstGeom>
            <a:noFill/>
          </p:spPr>
          <p:txBody>
            <a:bodyPr wrap="square" rtlCol="0">
              <a:spAutoFit/>
            </a:bodyPr>
            <a:lstStyle/>
            <a:p>
              <a:r>
                <a:rPr lang="en-US" dirty="0"/>
                <a:t>Y</a:t>
              </a:r>
            </a:p>
          </p:txBody>
        </p:sp>
      </p:grpSp>
      <p:sp>
        <p:nvSpPr>
          <p:cNvPr id="36" name="Isosceles Triangle 35"/>
          <p:cNvSpPr/>
          <p:nvPr/>
        </p:nvSpPr>
        <p:spPr>
          <a:xfrm rot="10800000">
            <a:off x="4635259" y="4532244"/>
            <a:ext cx="109596" cy="103153"/>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1825" y="6017210"/>
            <a:ext cx="6054061" cy="461665"/>
          </a:xfrm>
          <a:prstGeom prst="rect">
            <a:avLst/>
          </a:prstGeom>
          <a:noFill/>
        </p:spPr>
        <p:txBody>
          <a:bodyPr wrap="none" rtlCol="0">
            <a:spAutoFit/>
          </a:bodyPr>
          <a:lstStyle/>
          <a:p>
            <a:r>
              <a:rPr lang="en-US" sz="2400" b="1" dirty="0" smtClean="0"/>
              <a:t>Discrete point </a:t>
            </a:r>
            <a:r>
              <a:rPr lang="en-US" sz="2400" b="1" dirty="0"/>
              <a:t>m</a:t>
            </a:r>
            <a:r>
              <a:rPr lang="en-US" sz="2400" b="1" dirty="0" smtClean="0"/>
              <a:t>easurements within a section</a:t>
            </a:r>
            <a:endParaRPr lang="en-US" sz="2400" b="1" dirty="0"/>
          </a:p>
        </p:txBody>
      </p:sp>
      <p:sp>
        <p:nvSpPr>
          <p:cNvPr id="45" name="Oval 44"/>
          <p:cNvSpPr/>
          <p:nvPr/>
        </p:nvSpPr>
        <p:spPr>
          <a:xfrm>
            <a:off x="4065631"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18031"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70431" y="4979193"/>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70431" y="5181958"/>
            <a:ext cx="70752" cy="7136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218031"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656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180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065631" y="540571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060704"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3704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519843"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519843"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674103"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862431"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862431" y="4973665"/>
            <a:ext cx="70752" cy="7315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8624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71931"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3671931"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6719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459206"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459206"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59206"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27431"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7431"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27431"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027406"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027406"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027406"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2830556" y="518549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2830556" y="497366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830556" y="478011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617831"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617831" y="496833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2617831" y="477478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405106"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405106" y="496833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405106" y="477478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187272"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187272" y="496833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187272" y="477478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1955190" y="5181958"/>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955190" y="4970126"/>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955190" y="4776578"/>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722481"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1722481" y="496833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722481" y="477478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1478006" y="518016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478006" y="4968335"/>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478006" y="4774787"/>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862431" y="540571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687685"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459206"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459206" y="5631271"/>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227310" y="540571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227310" y="5625941"/>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027406" y="5405548"/>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2830556"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617831"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617831" y="5631271"/>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405106" y="5405548"/>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405106" y="5625770"/>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187272"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2187272" y="5631271"/>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964594" y="540571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722481" y="5405548"/>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484235" y="5411049"/>
            <a:ext cx="70752" cy="7315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3894181" y="4130087"/>
            <a:ext cx="252699" cy="1446363"/>
            <a:chOff x="5051425" y="4678197"/>
            <a:chExt cx="252699" cy="1446363"/>
          </a:xfrm>
        </p:grpSpPr>
        <p:sp>
          <p:nvSpPr>
            <p:cNvPr id="12" name="Oval 11"/>
            <p:cNvSpPr/>
            <p:nvPr/>
          </p:nvSpPr>
          <p:spPr>
            <a:xfrm>
              <a:off x="5154899" y="6051408"/>
              <a:ext cx="149225" cy="73152"/>
            </a:xfrm>
            <a:prstGeom prst="ellipse">
              <a:avLst/>
            </a:prstGeom>
            <a:solidFill>
              <a:schemeClr val="bg1">
                <a:lumMod val="6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p:cNvSpPr/>
            <p:nvPr/>
          </p:nvSpPr>
          <p:spPr>
            <a:xfrm>
              <a:off x="5211574" y="4678197"/>
              <a:ext cx="31227" cy="1401831"/>
            </a:xfrm>
            <a:prstGeom prst="can">
              <a:avLst/>
            </a:prstGeom>
            <a:solidFill>
              <a:schemeClr val="bg1">
                <a:lumMod val="6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rot="19020872">
              <a:off x="5199939" y="4796694"/>
              <a:ext cx="85725" cy="290115"/>
            </a:xfrm>
            <a:prstGeom prst="rect">
              <a:avLst/>
            </a:prstGeom>
            <a:solidFill>
              <a:schemeClr val="bg1">
                <a:lumMod val="6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5115719" y="5556250"/>
              <a:ext cx="9903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051425" y="5559425"/>
              <a:ext cx="6429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flipV="1">
              <a:off x="5086350" y="5495925"/>
              <a:ext cx="50689" cy="635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5086350" y="5559425"/>
              <a:ext cx="50690" cy="635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a:endCxn id="125" idx="2"/>
          </p:cNvCxnSpPr>
          <p:nvPr/>
        </p:nvCxnSpPr>
        <p:spPr>
          <a:xfrm flipH="1" flipV="1">
            <a:off x="3111130" y="4308865"/>
            <a:ext cx="718278" cy="670328"/>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25" name="TextBox 124"/>
          <p:cNvSpPr txBox="1"/>
          <p:nvPr/>
        </p:nvSpPr>
        <p:spPr>
          <a:xfrm>
            <a:off x="2209073" y="3939533"/>
            <a:ext cx="1804113" cy="369332"/>
          </a:xfrm>
          <a:prstGeom prst="rect">
            <a:avLst/>
          </a:prstGeom>
          <a:noFill/>
        </p:spPr>
        <p:txBody>
          <a:bodyPr wrap="square" rtlCol="0">
            <a:spAutoFit/>
          </a:bodyPr>
          <a:lstStyle/>
          <a:p>
            <a:r>
              <a:rPr lang="en-US" dirty="0" smtClean="0"/>
              <a:t>Velocity = 2.5 </a:t>
            </a:r>
            <a:r>
              <a:rPr lang="en-US" dirty="0" err="1" smtClean="0"/>
              <a:t>ft</a:t>
            </a:r>
            <a:r>
              <a:rPr lang="en-US" dirty="0" smtClean="0"/>
              <a:t>/s</a:t>
            </a:r>
            <a:endParaRPr lang="en-US" dirty="0"/>
          </a:p>
        </p:txBody>
      </p:sp>
      <p:cxnSp>
        <p:nvCxnSpPr>
          <p:cNvPr id="46" name="Straight Connector 45"/>
          <p:cNvCxnSpPr>
            <a:endCxn id="54" idx="0"/>
          </p:cNvCxnSpPr>
          <p:nvPr/>
        </p:nvCxnSpPr>
        <p:spPr>
          <a:xfrm flipH="1">
            <a:off x="3897807" y="4648290"/>
            <a:ext cx="34" cy="325375"/>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54" idx="2"/>
          </p:cNvCxnSpPr>
          <p:nvPr/>
        </p:nvCxnSpPr>
        <p:spPr>
          <a:xfrm>
            <a:off x="1295819" y="5006173"/>
            <a:ext cx="2566612" cy="4068"/>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4744855" y="1467446"/>
            <a:ext cx="3482594" cy="1200328"/>
          </a:xfrm>
          <a:prstGeom prst="rect">
            <a:avLst/>
          </a:prstGeom>
          <a:noFill/>
        </p:spPr>
        <p:txBody>
          <a:bodyPr wrap="none" rtlCol="0">
            <a:spAutoFit/>
          </a:bodyPr>
          <a:lstStyle/>
          <a:p>
            <a:r>
              <a:rPr lang="en-US" sz="2400" dirty="0" smtClean="0"/>
              <a:t>Space = Controlled</a:t>
            </a:r>
          </a:p>
          <a:p>
            <a:r>
              <a:rPr lang="en-US" sz="2400" dirty="0" smtClean="0"/>
              <a:t>Time = Fixed or Controlled</a:t>
            </a:r>
          </a:p>
          <a:p>
            <a:r>
              <a:rPr lang="en-US" sz="2400" dirty="0" smtClean="0"/>
              <a:t>Variable = Measured</a:t>
            </a:r>
            <a:endParaRPr lang="en-US" sz="2400" dirty="0"/>
          </a:p>
        </p:txBody>
      </p:sp>
    </p:spTree>
    <p:extLst>
      <p:ext uri="{BB962C8B-B14F-4D97-AF65-F5344CB8AC3E}">
        <p14:creationId xmlns:p14="http://schemas.microsoft.com/office/powerpoint/2010/main" val="890965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744855" y="1927654"/>
            <a:ext cx="4796430" cy="5002875"/>
          </a:xfrm>
          <a:custGeom>
            <a:avLst/>
            <a:gdLst>
              <a:gd name="connsiteX0" fmla="*/ 4583685 w 4796430"/>
              <a:gd name="connsiteY0" fmla="*/ 0 h 5002875"/>
              <a:gd name="connsiteX1" fmla="*/ 4074387 w 4796430"/>
              <a:gd name="connsiteY1" fmla="*/ 135387 h 5002875"/>
              <a:gd name="connsiteX2" fmla="*/ 3674684 w 4796430"/>
              <a:gd name="connsiteY2" fmla="*/ 296562 h 5002875"/>
              <a:gd name="connsiteX3" fmla="*/ 3197620 w 4796430"/>
              <a:gd name="connsiteY3" fmla="*/ 541548 h 5002875"/>
              <a:gd name="connsiteX4" fmla="*/ 2984875 w 4796430"/>
              <a:gd name="connsiteY4" fmla="*/ 664041 h 5002875"/>
              <a:gd name="connsiteX5" fmla="*/ 2804364 w 4796430"/>
              <a:gd name="connsiteY5" fmla="*/ 805875 h 5002875"/>
              <a:gd name="connsiteX6" fmla="*/ 2572279 w 4796430"/>
              <a:gd name="connsiteY6" fmla="*/ 902581 h 5002875"/>
              <a:gd name="connsiteX7" fmla="*/ 2140342 w 4796430"/>
              <a:gd name="connsiteY7" fmla="*/ 1018627 h 5002875"/>
              <a:gd name="connsiteX8" fmla="*/ 58022 w 4796430"/>
              <a:gd name="connsiteY8" fmla="*/ 2662613 h 5002875"/>
              <a:gd name="connsiteX9" fmla="*/ 0 w 4796430"/>
              <a:gd name="connsiteY9" fmla="*/ 5002875 h 5002875"/>
              <a:gd name="connsiteX10" fmla="*/ 4796430 w 4796430"/>
              <a:gd name="connsiteY10" fmla="*/ 5002875 h 5002875"/>
              <a:gd name="connsiteX11" fmla="*/ 4583685 w 4796430"/>
              <a:gd name="connsiteY11" fmla="*/ 0 h 500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6430" h="5002875">
                <a:moveTo>
                  <a:pt x="4583685" y="0"/>
                </a:moveTo>
                <a:lnTo>
                  <a:pt x="4074387" y="135387"/>
                </a:lnTo>
                <a:lnTo>
                  <a:pt x="3674684" y="296562"/>
                </a:lnTo>
                <a:lnTo>
                  <a:pt x="3197620" y="541548"/>
                </a:lnTo>
                <a:lnTo>
                  <a:pt x="2984875" y="664041"/>
                </a:lnTo>
                <a:lnTo>
                  <a:pt x="2804364" y="805875"/>
                </a:lnTo>
                <a:lnTo>
                  <a:pt x="2572279" y="902581"/>
                </a:lnTo>
                <a:lnTo>
                  <a:pt x="2140342" y="1018627"/>
                </a:lnTo>
                <a:lnTo>
                  <a:pt x="58022" y="2662613"/>
                </a:lnTo>
                <a:lnTo>
                  <a:pt x="0" y="5002875"/>
                </a:lnTo>
                <a:lnTo>
                  <a:pt x="4796430" y="5002875"/>
                </a:lnTo>
                <a:lnTo>
                  <a:pt x="4583685" y="0"/>
                </a:lnTo>
                <a:close/>
              </a:path>
            </a:pathLst>
          </a:custGeom>
          <a:solidFill>
            <a:srgbClr val="C3D69B"/>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496405" y="1386106"/>
            <a:ext cx="4325813" cy="3629663"/>
          </a:xfrm>
          <a:custGeom>
            <a:avLst/>
            <a:gdLst>
              <a:gd name="connsiteX0" fmla="*/ 483511 w 4325813"/>
              <a:gd name="connsiteY0" fmla="*/ 90258 h 3629663"/>
              <a:gd name="connsiteX1" fmla="*/ 1779321 w 4325813"/>
              <a:gd name="connsiteY1" fmla="*/ 567336 h 3629663"/>
              <a:gd name="connsiteX2" fmla="*/ 3100918 w 4325813"/>
              <a:gd name="connsiteY2" fmla="*/ 921921 h 3629663"/>
              <a:gd name="connsiteX3" fmla="*/ 3274982 w 4325813"/>
              <a:gd name="connsiteY3" fmla="*/ 934815 h 3629663"/>
              <a:gd name="connsiteX4" fmla="*/ 3835855 w 4325813"/>
              <a:gd name="connsiteY4" fmla="*/ 1095990 h 3629663"/>
              <a:gd name="connsiteX5" fmla="*/ 4100174 w 4325813"/>
              <a:gd name="connsiteY5" fmla="*/ 1321635 h 3629663"/>
              <a:gd name="connsiteX6" fmla="*/ 4319366 w 4325813"/>
              <a:gd name="connsiteY6" fmla="*/ 1463470 h 3629663"/>
              <a:gd name="connsiteX7" fmla="*/ 4325813 w 4325813"/>
              <a:gd name="connsiteY7" fmla="*/ 3558746 h 3629663"/>
              <a:gd name="connsiteX8" fmla="*/ 0 w 4325813"/>
              <a:gd name="connsiteY8" fmla="*/ 3629663 h 3629663"/>
              <a:gd name="connsiteX9" fmla="*/ 38681 w 4325813"/>
              <a:gd name="connsiteY9" fmla="*/ 0 h 3629663"/>
              <a:gd name="connsiteX10" fmla="*/ 483511 w 4325813"/>
              <a:gd name="connsiteY10" fmla="*/ 90258 h 362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5813" h="3629663">
                <a:moveTo>
                  <a:pt x="483511" y="90258"/>
                </a:moveTo>
                <a:lnTo>
                  <a:pt x="1779321" y="567336"/>
                </a:lnTo>
                <a:lnTo>
                  <a:pt x="3100918" y="921921"/>
                </a:lnTo>
                <a:lnTo>
                  <a:pt x="3274982" y="934815"/>
                </a:lnTo>
                <a:lnTo>
                  <a:pt x="3835855" y="1095990"/>
                </a:lnTo>
                <a:lnTo>
                  <a:pt x="4100174" y="1321635"/>
                </a:lnTo>
                <a:lnTo>
                  <a:pt x="4319366" y="1463470"/>
                </a:lnTo>
                <a:lnTo>
                  <a:pt x="4325813" y="3558746"/>
                </a:lnTo>
                <a:lnTo>
                  <a:pt x="0" y="3629663"/>
                </a:lnTo>
                <a:lnTo>
                  <a:pt x="38681" y="0"/>
                </a:lnTo>
                <a:lnTo>
                  <a:pt x="483511" y="90258"/>
                </a:lnTo>
                <a:close/>
              </a:path>
            </a:pathLst>
          </a:custGeom>
          <a:solidFill>
            <a:schemeClr val="accent3">
              <a:lumMod val="60000"/>
              <a:lumOff val="4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180511" y="3906884"/>
            <a:ext cx="9393008" cy="2997857"/>
          </a:xfrm>
          <a:custGeom>
            <a:avLst/>
            <a:gdLst>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01835 w 9393008"/>
              <a:gd name="connsiteY9" fmla="*/ 851005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124474 w 9393008"/>
              <a:gd name="connsiteY8" fmla="*/ 851005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588644 w 9393008"/>
              <a:gd name="connsiteY10" fmla="*/ 786535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08852 w 9393008"/>
              <a:gd name="connsiteY2" fmla="*/ 818770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60278 w 9393008"/>
              <a:gd name="connsiteY3" fmla="*/ 799429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 name="connsiteX0" fmla="*/ 296554 w 9393008"/>
              <a:gd name="connsiteY0" fmla="*/ 567336 h 2997857"/>
              <a:gd name="connsiteX1" fmla="*/ 831639 w 9393008"/>
              <a:gd name="connsiteY1" fmla="*/ 664041 h 2997857"/>
              <a:gd name="connsiteX2" fmla="*/ 1115299 w 9393008"/>
              <a:gd name="connsiteY2" fmla="*/ 631806 h 2997857"/>
              <a:gd name="connsiteX3" fmla="*/ 1353832 w 9393008"/>
              <a:gd name="connsiteY3" fmla="*/ 696277 h 2997857"/>
              <a:gd name="connsiteX4" fmla="*/ 1476321 w 9393008"/>
              <a:gd name="connsiteY4" fmla="*/ 754300 h 2997857"/>
              <a:gd name="connsiteX5" fmla="*/ 5118771 w 9393008"/>
              <a:gd name="connsiteY5" fmla="*/ 741406 h 2997857"/>
              <a:gd name="connsiteX6" fmla="*/ 5344409 w 9393008"/>
              <a:gd name="connsiteY6" fmla="*/ 715618 h 2997857"/>
              <a:gd name="connsiteX7" fmla="*/ 5853707 w 9393008"/>
              <a:gd name="connsiteY7" fmla="*/ 638253 h 2997857"/>
              <a:gd name="connsiteX8" fmla="*/ 6066453 w 9393008"/>
              <a:gd name="connsiteY8" fmla="*/ 567336 h 2997857"/>
              <a:gd name="connsiteX9" fmla="*/ 6285643 w 9393008"/>
              <a:gd name="connsiteY9" fmla="*/ 502866 h 2997857"/>
              <a:gd name="connsiteX10" fmla="*/ 6659559 w 9393008"/>
              <a:gd name="connsiteY10" fmla="*/ 444843 h 2997857"/>
              <a:gd name="connsiteX11" fmla="*/ 6917432 w 9393008"/>
              <a:gd name="connsiteY11" fmla="*/ 528654 h 2997857"/>
              <a:gd name="connsiteX12" fmla="*/ 6981900 w 9393008"/>
              <a:gd name="connsiteY12" fmla="*/ 496419 h 2997857"/>
              <a:gd name="connsiteX13" fmla="*/ 7001240 w 9393008"/>
              <a:gd name="connsiteY13" fmla="*/ 489972 h 2997857"/>
              <a:gd name="connsiteX14" fmla="*/ 7020581 w 9393008"/>
              <a:gd name="connsiteY14" fmla="*/ 489972 h 2997857"/>
              <a:gd name="connsiteX15" fmla="*/ 7362262 w 9393008"/>
              <a:gd name="connsiteY15" fmla="*/ 444843 h 2997857"/>
              <a:gd name="connsiteX16" fmla="*/ 7516985 w 9393008"/>
              <a:gd name="connsiteY16" fmla="*/ 354585 h 2997857"/>
              <a:gd name="connsiteX17" fmla="*/ 7897348 w 9393008"/>
              <a:gd name="connsiteY17" fmla="*/ 257880 h 2997857"/>
              <a:gd name="connsiteX18" fmla="*/ 8355071 w 9393008"/>
              <a:gd name="connsiteY18" fmla="*/ 212751 h 2997857"/>
              <a:gd name="connsiteX19" fmla="*/ 8774114 w 9393008"/>
              <a:gd name="connsiteY19" fmla="*/ 77364 h 2997857"/>
              <a:gd name="connsiteX20" fmla="*/ 9128689 w 9393008"/>
              <a:gd name="connsiteY20" fmla="*/ 25788 h 2997857"/>
              <a:gd name="connsiteX21" fmla="*/ 9380115 w 9393008"/>
              <a:gd name="connsiteY21" fmla="*/ 0 h 2997857"/>
              <a:gd name="connsiteX22" fmla="*/ 9393008 w 9393008"/>
              <a:gd name="connsiteY22" fmla="*/ 2984963 h 2997857"/>
              <a:gd name="connsiteX23" fmla="*/ 0 w 9393008"/>
              <a:gd name="connsiteY23" fmla="*/ 2997857 h 2997857"/>
              <a:gd name="connsiteX24" fmla="*/ 12894 w 9393008"/>
              <a:gd name="connsiteY24" fmla="*/ 502866 h 2997857"/>
              <a:gd name="connsiteX25" fmla="*/ 296554 w 9393008"/>
              <a:gd name="connsiteY25" fmla="*/ 567336 h 29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93008" h="2997857">
                <a:moveTo>
                  <a:pt x="296554" y="567336"/>
                </a:moveTo>
                <a:lnTo>
                  <a:pt x="831639" y="664041"/>
                </a:lnTo>
                <a:lnTo>
                  <a:pt x="1115299" y="631806"/>
                </a:lnTo>
                <a:lnTo>
                  <a:pt x="1353832" y="696277"/>
                </a:lnTo>
                <a:lnTo>
                  <a:pt x="1476321" y="754300"/>
                </a:lnTo>
                <a:lnTo>
                  <a:pt x="5118771" y="741406"/>
                </a:lnTo>
                <a:lnTo>
                  <a:pt x="5344409" y="715618"/>
                </a:lnTo>
                <a:lnTo>
                  <a:pt x="5853707" y="638253"/>
                </a:lnTo>
                <a:lnTo>
                  <a:pt x="6066453" y="567336"/>
                </a:lnTo>
                <a:lnTo>
                  <a:pt x="6285643" y="502866"/>
                </a:lnTo>
                <a:lnTo>
                  <a:pt x="6659559" y="444843"/>
                </a:lnTo>
                <a:lnTo>
                  <a:pt x="6917432" y="528654"/>
                </a:lnTo>
                <a:cubicBezTo>
                  <a:pt x="6938921" y="517909"/>
                  <a:pt x="6960086" y="506488"/>
                  <a:pt x="6981900" y="496419"/>
                </a:cubicBezTo>
                <a:cubicBezTo>
                  <a:pt x="6988070" y="493571"/>
                  <a:pt x="6994537" y="491089"/>
                  <a:pt x="7001240" y="489972"/>
                </a:cubicBezTo>
                <a:cubicBezTo>
                  <a:pt x="7007599" y="488912"/>
                  <a:pt x="7014134" y="489972"/>
                  <a:pt x="7020581" y="489972"/>
                </a:cubicBezTo>
                <a:lnTo>
                  <a:pt x="7362262" y="444843"/>
                </a:lnTo>
                <a:lnTo>
                  <a:pt x="7516985" y="354585"/>
                </a:lnTo>
                <a:lnTo>
                  <a:pt x="7897348" y="257880"/>
                </a:lnTo>
                <a:lnTo>
                  <a:pt x="8355071" y="212751"/>
                </a:lnTo>
                <a:lnTo>
                  <a:pt x="8774114" y="77364"/>
                </a:lnTo>
                <a:lnTo>
                  <a:pt x="9128689" y="25788"/>
                </a:lnTo>
                <a:lnTo>
                  <a:pt x="9380115" y="0"/>
                </a:lnTo>
                <a:cubicBezTo>
                  <a:pt x="9384413" y="994988"/>
                  <a:pt x="9388710" y="1989975"/>
                  <a:pt x="9393008" y="2984963"/>
                </a:cubicBezTo>
                <a:lnTo>
                  <a:pt x="0" y="2997857"/>
                </a:lnTo>
                <a:lnTo>
                  <a:pt x="12894" y="502866"/>
                </a:lnTo>
                <a:lnTo>
                  <a:pt x="296554" y="567336"/>
                </a:lnTo>
                <a:close/>
              </a:path>
            </a:pathLst>
          </a:custGeom>
          <a:solidFill>
            <a:schemeClr val="bg2">
              <a:lumMod val="90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Transect Result</a:t>
            </a:r>
            <a:endParaRPr lang="en-US" sz="3600" dirty="0"/>
          </a:p>
        </p:txBody>
      </p:sp>
      <p:sp>
        <p:nvSpPr>
          <p:cNvPr id="6" name="Freeform 5"/>
          <p:cNvSpPr/>
          <p:nvPr/>
        </p:nvSpPr>
        <p:spPr>
          <a:xfrm>
            <a:off x="1308703" y="2823788"/>
            <a:ext cx="6021325" cy="1843843"/>
          </a:xfrm>
          <a:custGeom>
            <a:avLst/>
            <a:gdLst>
              <a:gd name="connsiteX0" fmla="*/ 0 w 6021325"/>
              <a:gd name="connsiteY0" fmla="*/ 1843843 h 1843843"/>
              <a:gd name="connsiteX1" fmla="*/ 2520705 w 6021325"/>
              <a:gd name="connsiteY1" fmla="*/ 25788 h 1843843"/>
              <a:gd name="connsiteX2" fmla="*/ 6021325 w 6021325"/>
              <a:gd name="connsiteY2" fmla="*/ 0 h 1843843"/>
              <a:gd name="connsiteX3" fmla="*/ 3526408 w 6021325"/>
              <a:gd name="connsiteY3" fmla="*/ 1830949 h 1843843"/>
              <a:gd name="connsiteX4" fmla="*/ 0 w 6021325"/>
              <a:gd name="connsiteY4" fmla="*/ 1843843 h 1843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1325" h="1843843">
                <a:moveTo>
                  <a:pt x="0" y="1843843"/>
                </a:moveTo>
                <a:lnTo>
                  <a:pt x="2520705" y="25788"/>
                </a:lnTo>
                <a:lnTo>
                  <a:pt x="6021325" y="0"/>
                </a:lnTo>
                <a:lnTo>
                  <a:pt x="3526408" y="1830949"/>
                </a:lnTo>
                <a:lnTo>
                  <a:pt x="0" y="1843843"/>
                </a:lnTo>
                <a:close/>
              </a:path>
            </a:pathLst>
          </a:custGeom>
          <a:solidFill>
            <a:schemeClr val="tx2">
              <a:lumMod val="60000"/>
              <a:lumOff val="4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308703" y="4648290"/>
            <a:ext cx="3539301" cy="1257165"/>
          </a:xfrm>
          <a:custGeom>
            <a:avLst/>
            <a:gdLst>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6447 w 3610216"/>
              <a:gd name="connsiteY18" fmla="*/ 341691 h 1257165"/>
              <a:gd name="connsiteX19" fmla="*/ 70915 w 3610216"/>
              <a:gd name="connsiteY19" fmla="*/ 12894 h 1257165"/>
              <a:gd name="connsiteX0" fmla="*/ 70915 w 3610216"/>
              <a:gd name="connsiteY0" fmla="*/ 12894 h 1257165"/>
              <a:gd name="connsiteX1" fmla="*/ 3610216 w 3610216"/>
              <a:gd name="connsiteY1" fmla="*/ 0 h 1257165"/>
              <a:gd name="connsiteX2" fmla="*/ 3565089 w 3610216"/>
              <a:gd name="connsiteY2" fmla="*/ 277221 h 1257165"/>
              <a:gd name="connsiteX3" fmla="*/ 3455493 w 3610216"/>
              <a:gd name="connsiteY3" fmla="*/ 393267 h 1257165"/>
              <a:gd name="connsiteX4" fmla="*/ 3216961 w 3610216"/>
              <a:gd name="connsiteY4" fmla="*/ 593124 h 1257165"/>
              <a:gd name="connsiteX5" fmla="*/ 3126705 w 3610216"/>
              <a:gd name="connsiteY5" fmla="*/ 722064 h 1257165"/>
              <a:gd name="connsiteX6" fmla="*/ 2901067 w 3610216"/>
              <a:gd name="connsiteY6" fmla="*/ 909027 h 1257165"/>
              <a:gd name="connsiteX7" fmla="*/ 2694769 w 3610216"/>
              <a:gd name="connsiteY7" fmla="*/ 921921 h 1257165"/>
              <a:gd name="connsiteX8" fmla="*/ 2456236 w 3610216"/>
              <a:gd name="connsiteY8" fmla="*/ 1070202 h 1257165"/>
              <a:gd name="connsiteX9" fmla="*/ 2075874 w 3610216"/>
              <a:gd name="connsiteY9" fmla="*/ 1147566 h 1257165"/>
              <a:gd name="connsiteX10" fmla="*/ 1843789 w 3610216"/>
              <a:gd name="connsiteY10" fmla="*/ 1037967 h 1257165"/>
              <a:gd name="connsiteX11" fmla="*/ 1618151 w 3610216"/>
              <a:gd name="connsiteY11" fmla="*/ 1057308 h 1257165"/>
              <a:gd name="connsiteX12" fmla="*/ 1328044 w 3610216"/>
              <a:gd name="connsiteY12" fmla="*/ 1231377 h 1257165"/>
              <a:gd name="connsiteX13" fmla="*/ 999257 w 3610216"/>
              <a:gd name="connsiteY13" fmla="*/ 1257165 h 1257165"/>
              <a:gd name="connsiteX14" fmla="*/ 780065 w 3610216"/>
              <a:gd name="connsiteY14" fmla="*/ 1057308 h 1257165"/>
              <a:gd name="connsiteX15" fmla="*/ 451277 w 3610216"/>
              <a:gd name="connsiteY15" fmla="*/ 960603 h 1257165"/>
              <a:gd name="connsiteX16" fmla="*/ 219192 w 3610216"/>
              <a:gd name="connsiteY16" fmla="*/ 941262 h 1257165"/>
              <a:gd name="connsiteX17" fmla="*/ 0 w 3610216"/>
              <a:gd name="connsiteY17" fmla="*/ 644700 h 1257165"/>
              <a:gd name="connsiteX18" fmla="*/ 58022 w 3610216"/>
              <a:gd name="connsiteY18" fmla="*/ 328797 h 1257165"/>
              <a:gd name="connsiteX19" fmla="*/ 70915 w 3610216"/>
              <a:gd name="connsiteY19" fmla="*/ 12894 h 1257165"/>
              <a:gd name="connsiteX0" fmla="*/ 12893 w 3552194"/>
              <a:gd name="connsiteY0" fmla="*/ 12894 h 1257165"/>
              <a:gd name="connsiteX1" fmla="*/ 3552194 w 3552194"/>
              <a:gd name="connsiteY1" fmla="*/ 0 h 1257165"/>
              <a:gd name="connsiteX2" fmla="*/ 3507067 w 3552194"/>
              <a:gd name="connsiteY2" fmla="*/ 277221 h 1257165"/>
              <a:gd name="connsiteX3" fmla="*/ 3397471 w 3552194"/>
              <a:gd name="connsiteY3" fmla="*/ 393267 h 1257165"/>
              <a:gd name="connsiteX4" fmla="*/ 3158939 w 3552194"/>
              <a:gd name="connsiteY4" fmla="*/ 593124 h 1257165"/>
              <a:gd name="connsiteX5" fmla="*/ 3068683 w 3552194"/>
              <a:gd name="connsiteY5" fmla="*/ 722064 h 1257165"/>
              <a:gd name="connsiteX6" fmla="*/ 2843045 w 3552194"/>
              <a:gd name="connsiteY6" fmla="*/ 909027 h 1257165"/>
              <a:gd name="connsiteX7" fmla="*/ 2636747 w 3552194"/>
              <a:gd name="connsiteY7" fmla="*/ 921921 h 1257165"/>
              <a:gd name="connsiteX8" fmla="*/ 2398214 w 3552194"/>
              <a:gd name="connsiteY8" fmla="*/ 1070202 h 1257165"/>
              <a:gd name="connsiteX9" fmla="*/ 2017852 w 3552194"/>
              <a:gd name="connsiteY9" fmla="*/ 1147566 h 1257165"/>
              <a:gd name="connsiteX10" fmla="*/ 1785767 w 3552194"/>
              <a:gd name="connsiteY10" fmla="*/ 1037967 h 1257165"/>
              <a:gd name="connsiteX11" fmla="*/ 1560129 w 3552194"/>
              <a:gd name="connsiteY11" fmla="*/ 1057308 h 1257165"/>
              <a:gd name="connsiteX12" fmla="*/ 1270022 w 3552194"/>
              <a:gd name="connsiteY12" fmla="*/ 1231377 h 1257165"/>
              <a:gd name="connsiteX13" fmla="*/ 941235 w 3552194"/>
              <a:gd name="connsiteY13" fmla="*/ 1257165 h 1257165"/>
              <a:gd name="connsiteX14" fmla="*/ 722043 w 3552194"/>
              <a:gd name="connsiteY14" fmla="*/ 1057308 h 1257165"/>
              <a:gd name="connsiteX15" fmla="*/ 393255 w 3552194"/>
              <a:gd name="connsiteY15" fmla="*/ 960603 h 1257165"/>
              <a:gd name="connsiteX16" fmla="*/ 161170 w 3552194"/>
              <a:gd name="connsiteY16" fmla="*/ 941262 h 1257165"/>
              <a:gd name="connsiteX17" fmla="*/ 51574 w 3552194"/>
              <a:gd name="connsiteY17" fmla="*/ 638253 h 1257165"/>
              <a:gd name="connsiteX18" fmla="*/ 0 w 3552194"/>
              <a:gd name="connsiteY18" fmla="*/ 328797 h 1257165"/>
              <a:gd name="connsiteX19" fmla="*/ 12893 w 3552194"/>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38681 w 3539301"/>
              <a:gd name="connsiteY17" fmla="*/ 638253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48277 w 3539301"/>
              <a:gd name="connsiteY16" fmla="*/ 941262 h 1257165"/>
              <a:gd name="connsiteX17" fmla="*/ 83809 w 3539301"/>
              <a:gd name="connsiteY17" fmla="*/ 631806 h 1257165"/>
              <a:gd name="connsiteX18" fmla="*/ 32234 w 3539301"/>
              <a:gd name="connsiteY18" fmla="*/ 328797 h 1257165"/>
              <a:gd name="connsiteX19" fmla="*/ 0 w 3539301"/>
              <a:gd name="connsiteY19" fmla="*/ 12894 h 1257165"/>
              <a:gd name="connsiteX0" fmla="*/ 0 w 3539301"/>
              <a:gd name="connsiteY0" fmla="*/ 12894 h 1257165"/>
              <a:gd name="connsiteX1" fmla="*/ 3539301 w 3539301"/>
              <a:gd name="connsiteY1" fmla="*/ 0 h 1257165"/>
              <a:gd name="connsiteX2" fmla="*/ 3494174 w 3539301"/>
              <a:gd name="connsiteY2" fmla="*/ 277221 h 1257165"/>
              <a:gd name="connsiteX3" fmla="*/ 3384578 w 3539301"/>
              <a:gd name="connsiteY3" fmla="*/ 393267 h 1257165"/>
              <a:gd name="connsiteX4" fmla="*/ 3146046 w 3539301"/>
              <a:gd name="connsiteY4" fmla="*/ 593124 h 1257165"/>
              <a:gd name="connsiteX5" fmla="*/ 3055790 w 3539301"/>
              <a:gd name="connsiteY5" fmla="*/ 722064 h 1257165"/>
              <a:gd name="connsiteX6" fmla="*/ 2830152 w 3539301"/>
              <a:gd name="connsiteY6" fmla="*/ 909027 h 1257165"/>
              <a:gd name="connsiteX7" fmla="*/ 2623854 w 3539301"/>
              <a:gd name="connsiteY7" fmla="*/ 921921 h 1257165"/>
              <a:gd name="connsiteX8" fmla="*/ 2385321 w 3539301"/>
              <a:gd name="connsiteY8" fmla="*/ 1070202 h 1257165"/>
              <a:gd name="connsiteX9" fmla="*/ 2004959 w 3539301"/>
              <a:gd name="connsiteY9" fmla="*/ 1147566 h 1257165"/>
              <a:gd name="connsiteX10" fmla="*/ 1772874 w 3539301"/>
              <a:gd name="connsiteY10" fmla="*/ 1037967 h 1257165"/>
              <a:gd name="connsiteX11" fmla="*/ 1547236 w 3539301"/>
              <a:gd name="connsiteY11" fmla="*/ 1057308 h 1257165"/>
              <a:gd name="connsiteX12" fmla="*/ 1257129 w 3539301"/>
              <a:gd name="connsiteY12" fmla="*/ 1231377 h 1257165"/>
              <a:gd name="connsiteX13" fmla="*/ 928342 w 3539301"/>
              <a:gd name="connsiteY13" fmla="*/ 1257165 h 1257165"/>
              <a:gd name="connsiteX14" fmla="*/ 709150 w 3539301"/>
              <a:gd name="connsiteY14" fmla="*/ 1057308 h 1257165"/>
              <a:gd name="connsiteX15" fmla="*/ 380362 w 3539301"/>
              <a:gd name="connsiteY15" fmla="*/ 960603 h 1257165"/>
              <a:gd name="connsiteX16" fmla="*/ 199852 w 3539301"/>
              <a:gd name="connsiteY16" fmla="*/ 876792 h 1257165"/>
              <a:gd name="connsiteX17" fmla="*/ 83809 w 3539301"/>
              <a:gd name="connsiteY17" fmla="*/ 631806 h 1257165"/>
              <a:gd name="connsiteX18" fmla="*/ 32234 w 3539301"/>
              <a:gd name="connsiteY18" fmla="*/ 328797 h 1257165"/>
              <a:gd name="connsiteX19" fmla="*/ 0 w 3539301"/>
              <a:gd name="connsiteY19" fmla="*/ 12894 h 125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9301" h="1257165">
                <a:moveTo>
                  <a:pt x="0" y="12894"/>
                </a:moveTo>
                <a:lnTo>
                  <a:pt x="3539301" y="0"/>
                </a:lnTo>
                <a:lnTo>
                  <a:pt x="3494174" y="277221"/>
                </a:lnTo>
                <a:lnTo>
                  <a:pt x="3384578" y="393267"/>
                </a:lnTo>
                <a:lnTo>
                  <a:pt x="3146046" y="593124"/>
                </a:lnTo>
                <a:lnTo>
                  <a:pt x="3055790" y="722064"/>
                </a:lnTo>
                <a:lnTo>
                  <a:pt x="2830152" y="909027"/>
                </a:lnTo>
                <a:lnTo>
                  <a:pt x="2623854" y="921921"/>
                </a:lnTo>
                <a:lnTo>
                  <a:pt x="2385321" y="1070202"/>
                </a:lnTo>
                <a:lnTo>
                  <a:pt x="2004959" y="1147566"/>
                </a:lnTo>
                <a:lnTo>
                  <a:pt x="1772874" y="1037967"/>
                </a:lnTo>
                <a:lnTo>
                  <a:pt x="1547236" y="1057308"/>
                </a:lnTo>
                <a:lnTo>
                  <a:pt x="1257129" y="1231377"/>
                </a:lnTo>
                <a:lnTo>
                  <a:pt x="928342" y="1257165"/>
                </a:lnTo>
                <a:lnTo>
                  <a:pt x="709150" y="1057308"/>
                </a:lnTo>
                <a:lnTo>
                  <a:pt x="380362" y="960603"/>
                </a:lnTo>
                <a:lnTo>
                  <a:pt x="199852" y="876792"/>
                </a:lnTo>
                <a:lnTo>
                  <a:pt x="83809" y="631806"/>
                </a:lnTo>
                <a:lnTo>
                  <a:pt x="32234" y="328797"/>
                </a:lnTo>
                <a:lnTo>
                  <a:pt x="0" y="12894"/>
                </a:lnTo>
                <a:close/>
              </a:path>
            </a:pathLst>
          </a:custGeom>
          <a:solidFill>
            <a:srgbClr val="558ED5"/>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813223" y="2843129"/>
            <a:ext cx="1969569" cy="1185430"/>
          </a:xfrm>
          <a:custGeom>
            <a:avLst/>
            <a:gdLst>
              <a:gd name="connsiteX0" fmla="*/ 88129 w 2073747"/>
              <a:gd name="connsiteY0" fmla="*/ 0 h 1220730"/>
              <a:gd name="connsiteX1" fmla="*/ 23660 w 2073747"/>
              <a:gd name="connsiteY1" fmla="*/ 283668 h 1220730"/>
              <a:gd name="connsiteX2" fmla="*/ 17214 w 2073747"/>
              <a:gd name="connsiteY2" fmla="*/ 612465 h 1220730"/>
              <a:gd name="connsiteX3" fmla="*/ 242852 w 2073747"/>
              <a:gd name="connsiteY3" fmla="*/ 915474 h 1220730"/>
              <a:gd name="connsiteX4" fmla="*/ 474937 w 2073747"/>
              <a:gd name="connsiteY4" fmla="*/ 921921 h 1220730"/>
              <a:gd name="connsiteX5" fmla="*/ 777938 w 2073747"/>
              <a:gd name="connsiteY5" fmla="*/ 1012179 h 1220730"/>
              <a:gd name="connsiteX6" fmla="*/ 990683 w 2073747"/>
              <a:gd name="connsiteY6" fmla="*/ 1205589 h 1220730"/>
              <a:gd name="connsiteX7" fmla="*/ 1338810 w 2073747"/>
              <a:gd name="connsiteY7" fmla="*/ 1186248 h 1220730"/>
              <a:gd name="connsiteX8" fmla="*/ 1628917 w 2073747"/>
              <a:gd name="connsiteY8" fmla="*/ 1012179 h 1220730"/>
              <a:gd name="connsiteX9" fmla="*/ 1848109 w 2073747"/>
              <a:gd name="connsiteY9" fmla="*/ 1005732 h 1220730"/>
              <a:gd name="connsiteX10" fmla="*/ 2073747 w 2073747"/>
              <a:gd name="connsiteY10" fmla="*/ 1102437 h 1220730"/>
              <a:gd name="connsiteX0" fmla="*/ 76423 w 2062041"/>
              <a:gd name="connsiteY0" fmla="*/ 0 h 1220730"/>
              <a:gd name="connsiteX1" fmla="*/ 69976 w 2062041"/>
              <a:gd name="connsiteY1" fmla="*/ 257880 h 1220730"/>
              <a:gd name="connsiteX2" fmla="*/ 5508 w 2062041"/>
              <a:gd name="connsiteY2" fmla="*/ 612465 h 1220730"/>
              <a:gd name="connsiteX3" fmla="*/ 231146 w 2062041"/>
              <a:gd name="connsiteY3" fmla="*/ 915474 h 1220730"/>
              <a:gd name="connsiteX4" fmla="*/ 463231 w 2062041"/>
              <a:gd name="connsiteY4" fmla="*/ 921921 h 1220730"/>
              <a:gd name="connsiteX5" fmla="*/ 766232 w 2062041"/>
              <a:gd name="connsiteY5" fmla="*/ 1012179 h 1220730"/>
              <a:gd name="connsiteX6" fmla="*/ 978977 w 2062041"/>
              <a:gd name="connsiteY6" fmla="*/ 1205589 h 1220730"/>
              <a:gd name="connsiteX7" fmla="*/ 1327104 w 2062041"/>
              <a:gd name="connsiteY7" fmla="*/ 1186248 h 1220730"/>
              <a:gd name="connsiteX8" fmla="*/ 1617211 w 2062041"/>
              <a:gd name="connsiteY8" fmla="*/ 1012179 h 1220730"/>
              <a:gd name="connsiteX9" fmla="*/ 1836403 w 2062041"/>
              <a:gd name="connsiteY9" fmla="*/ 1005732 h 1220730"/>
              <a:gd name="connsiteX10" fmla="*/ 2062041 w 2062041"/>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171104 w 2001999"/>
              <a:gd name="connsiteY3" fmla="*/ 915474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403189 w 2001999"/>
              <a:gd name="connsiteY4" fmla="*/ 921921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0730"/>
              <a:gd name="connsiteX1" fmla="*/ 9934 w 2001999"/>
              <a:gd name="connsiteY1" fmla="*/ 257880 h 1220730"/>
              <a:gd name="connsiteX2" fmla="*/ 67955 w 2001999"/>
              <a:gd name="connsiteY2" fmla="*/ 560889 h 1220730"/>
              <a:gd name="connsiteX3" fmla="*/ 229126 w 2001999"/>
              <a:gd name="connsiteY3" fmla="*/ 863898 h 1220730"/>
              <a:gd name="connsiteX4" fmla="*/ 545019 w 2001999"/>
              <a:gd name="connsiteY4" fmla="*/ 902580 h 1220730"/>
              <a:gd name="connsiteX5" fmla="*/ 706190 w 2001999"/>
              <a:gd name="connsiteY5" fmla="*/ 1012179 h 1220730"/>
              <a:gd name="connsiteX6" fmla="*/ 918935 w 2001999"/>
              <a:gd name="connsiteY6" fmla="*/ 1205589 h 1220730"/>
              <a:gd name="connsiteX7" fmla="*/ 1267062 w 2001999"/>
              <a:gd name="connsiteY7" fmla="*/ 1186248 h 1220730"/>
              <a:gd name="connsiteX8" fmla="*/ 1557169 w 2001999"/>
              <a:gd name="connsiteY8" fmla="*/ 1012179 h 1220730"/>
              <a:gd name="connsiteX9" fmla="*/ 1776361 w 2001999"/>
              <a:gd name="connsiteY9" fmla="*/ 1005732 h 1220730"/>
              <a:gd name="connsiteX10" fmla="*/ 2001999 w 2001999"/>
              <a:gd name="connsiteY10" fmla="*/ 1102437 h 1220730"/>
              <a:gd name="connsiteX0" fmla="*/ 16381 w 2001999"/>
              <a:gd name="connsiteY0" fmla="*/ 0 h 1221679"/>
              <a:gd name="connsiteX1" fmla="*/ 9934 w 2001999"/>
              <a:gd name="connsiteY1" fmla="*/ 257880 h 1221679"/>
              <a:gd name="connsiteX2" fmla="*/ 67955 w 2001999"/>
              <a:gd name="connsiteY2" fmla="*/ 560889 h 1221679"/>
              <a:gd name="connsiteX3" fmla="*/ 229126 w 2001999"/>
              <a:gd name="connsiteY3" fmla="*/ 863898 h 1221679"/>
              <a:gd name="connsiteX4" fmla="*/ 545019 w 2001999"/>
              <a:gd name="connsiteY4" fmla="*/ 902580 h 1221679"/>
              <a:gd name="connsiteX5" fmla="*/ 783551 w 2001999"/>
              <a:gd name="connsiteY5" fmla="*/ 999285 h 1221679"/>
              <a:gd name="connsiteX6" fmla="*/ 918935 w 2001999"/>
              <a:gd name="connsiteY6" fmla="*/ 1205589 h 1221679"/>
              <a:gd name="connsiteX7" fmla="*/ 1267062 w 2001999"/>
              <a:gd name="connsiteY7" fmla="*/ 1186248 h 1221679"/>
              <a:gd name="connsiteX8" fmla="*/ 1557169 w 2001999"/>
              <a:gd name="connsiteY8" fmla="*/ 1012179 h 1221679"/>
              <a:gd name="connsiteX9" fmla="*/ 1776361 w 2001999"/>
              <a:gd name="connsiteY9" fmla="*/ 1005732 h 1221679"/>
              <a:gd name="connsiteX10" fmla="*/ 2001999 w 2001999"/>
              <a:gd name="connsiteY10" fmla="*/ 1102437 h 1221679"/>
              <a:gd name="connsiteX0" fmla="*/ 16381 w 2001999"/>
              <a:gd name="connsiteY0" fmla="*/ 0 h 1199694"/>
              <a:gd name="connsiteX1" fmla="*/ 9934 w 2001999"/>
              <a:gd name="connsiteY1" fmla="*/ 257880 h 1199694"/>
              <a:gd name="connsiteX2" fmla="*/ 67955 w 2001999"/>
              <a:gd name="connsiteY2" fmla="*/ 560889 h 1199694"/>
              <a:gd name="connsiteX3" fmla="*/ 229126 w 2001999"/>
              <a:gd name="connsiteY3" fmla="*/ 863898 h 1199694"/>
              <a:gd name="connsiteX4" fmla="*/ 545019 w 2001999"/>
              <a:gd name="connsiteY4" fmla="*/ 902580 h 1199694"/>
              <a:gd name="connsiteX5" fmla="*/ 783551 w 2001999"/>
              <a:gd name="connsiteY5" fmla="*/ 999285 h 1199694"/>
              <a:gd name="connsiteX6" fmla="*/ 1060765 w 2001999"/>
              <a:gd name="connsiteY6" fmla="*/ 1166907 h 1199694"/>
              <a:gd name="connsiteX7" fmla="*/ 1267062 w 2001999"/>
              <a:gd name="connsiteY7" fmla="*/ 1186248 h 1199694"/>
              <a:gd name="connsiteX8" fmla="*/ 1557169 w 2001999"/>
              <a:gd name="connsiteY8" fmla="*/ 1012179 h 1199694"/>
              <a:gd name="connsiteX9" fmla="*/ 1776361 w 2001999"/>
              <a:gd name="connsiteY9" fmla="*/ 1005732 h 1199694"/>
              <a:gd name="connsiteX10" fmla="*/ 2001999 w 2001999"/>
              <a:gd name="connsiteY10" fmla="*/ 1102437 h 1199694"/>
              <a:gd name="connsiteX0" fmla="*/ 16381 w 2001999"/>
              <a:gd name="connsiteY0" fmla="*/ 0 h 1172536"/>
              <a:gd name="connsiteX1" fmla="*/ 9934 w 2001999"/>
              <a:gd name="connsiteY1" fmla="*/ 257880 h 1172536"/>
              <a:gd name="connsiteX2" fmla="*/ 67955 w 2001999"/>
              <a:gd name="connsiteY2" fmla="*/ 560889 h 1172536"/>
              <a:gd name="connsiteX3" fmla="*/ 229126 w 2001999"/>
              <a:gd name="connsiteY3" fmla="*/ 863898 h 1172536"/>
              <a:gd name="connsiteX4" fmla="*/ 545019 w 2001999"/>
              <a:gd name="connsiteY4" fmla="*/ 902580 h 1172536"/>
              <a:gd name="connsiteX5" fmla="*/ 783551 w 2001999"/>
              <a:gd name="connsiteY5" fmla="*/ 999285 h 1172536"/>
              <a:gd name="connsiteX6" fmla="*/ 1060765 w 2001999"/>
              <a:gd name="connsiteY6" fmla="*/ 1166907 h 1172536"/>
              <a:gd name="connsiteX7" fmla="*/ 1344424 w 2001999"/>
              <a:gd name="connsiteY7" fmla="*/ 1121778 h 1172536"/>
              <a:gd name="connsiteX8" fmla="*/ 1557169 w 2001999"/>
              <a:gd name="connsiteY8" fmla="*/ 1012179 h 1172536"/>
              <a:gd name="connsiteX9" fmla="*/ 1776361 w 2001999"/>
              <a:gd name="connsiteY9" fmla="*/ 1005732 h 1172536"/>
              <a:gd name="connsiteX10" fmla="*/ 2001999 w 2001999"/>
              <a:gd name="connsiteY10" fmla="*/ 1102437 h 1172536"/>
              <a:gd name="connsiteX0" fmla="*/ 33184 w 1993015"/>
              <a:gd name="connsiteY0" fmla="*/ 0 h 1185430"/>
              <a:gd name="connsiteX1" fmla="*/ 950 w 1993015"/>
              <a:gd name="connsiteY1" fmla="*/ 270774 h 1185430"/>
              <a:gd name="connsiteX2" fmla="*/ 58971 w 1993015"/>
              <a:gd name="connsiteY2" fmla="*/ 573783 h 1185430"/>
              <a:gd name="connsiteX3" fmla="*/ 220142 w 1993015"/>
              <a:gd name="connsiteY3" fmla="*/ 876792 h 1185430"/>
              <a:gd name="connsiteX4" fmla="*/ 536035 w 1993015"/>
              <a:gd name="connsiteY4" fmla="*/ 915474 h 1185430"/>
              <a:gd name="connsiteX5" fmla="*/ 774567 w 1993015"/>
              <a:gd name="connsiteY5" fmla="*/ 1012179 h 1185430"/>
              <a:gd name="connsiteX6" fmla="*/ 1051781 w 1993015"/>
              <a:gd name="connsiteY6" fmla="*/ 1179801 h 1185430"/>
              <a:gd name="connsiteX7" fmla="*/ 1335440 w 1993015"/>
              <a:gd name="connsiteY7" fmla="*/ 1134672 h 1185430"/>
              <a:gd name="connsiteX8" fmla="*/ 1548185 w 1993015"/>
              <a:gd name="connsiteY8" fmla="*/ 1025073 h 1185430"/>
              <a:gd name="connsiteX9" fmla="*/ 1767377 w 1993015"/>
              <a:gd name="connsiteY9" fmla="*/ 1018626 h 1185430"/>
              <a:gd name="connsiteX10" fmla="*/ 1993015 w 1993015"/>
              <a:gd name="connsiteY10" fmla="*/ 1115331 h 1185430"/>
              <a:gd name="connsiteX0" fmla="*/ 9738 w 1969569"/>
              <a:gd name="connsiteY0" fmla="*/ 0 h 1185430"/>
              <a:gd name="connsiteX1" fmla="*/ 22631 w 1969569"/>
              <a:gd name="connsiteY1" fmla="*/ 270774 h 1185430"/>
              <a:gd name="connsiteX2" fmla="*/ 35525 w 1969569"/>
              <a:gd name="connsiteY2" fmla="*/ 573783 h 1185430"/>
              <a:gd name="connsiteX3" fmla="*/ 196696 w 1969569"/>
              <a:gd name="connsiteY3" fmla="*/ 876792 h 1185430"/>
              <a:gd name="connsiteX4" fmla="*/ 512589 w 1969569"/>
              <a:gd name="connsiteY4" fmla="*/ 915474 h 1185430"/>
              <a:gd name="connsiteX5" fmla="*/ 751121 w 1969569"/>
              <a:gd name="connsiteY5" fmla="*/ 1012179 h 1185430"/>
              <a:gd name="connsiteX6" fmla="*/ 1028335 w 1969569"/>
              <a:gd name="connsiteY6" fmla="*/ 1179801 h 1185430"/>
              <a:gd name="connsiteX7" fmla="*/ 1311994 w 1969569"/>
              <a:gd name="connsiteY7" fmla="*/ 1134672 h 1185430"/>
              <a:gd name="connsiteX8" fmla="*/ 1524739 w 1969569"/>
              <a:gd name="connsiteY8" fmla="*/ 1025073 h 1185430"/>
              <a:gd name="connsiteX9" fmla="*/ 1743931 w 1969569"/>
              <a:gd name="connsiteY9" fmla="*/ 1018626 h 1185430"/>
              <a:gd name="connsiteX10" fmla="*/ 1969569 w 1969569"/>
              <a:gd name="connsiteY10" fmla="*/ 1115331 h 118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9569" h="1185430">
                <a:moveTo>
                  <a:pt x="9738" y="0"/>
                </a:moveTo>
                <a:cubicBezTo>
                  <a:pt x="-16587" y="90795"/>
                  <a:pt x="18333" y="175144"/>
                  <a:pt x="22631" y="270774"/>
                </a:cubicBezTo>
                <a:cubicBezTo>
                  <a:pt x="26929" y="366405"/>
                  <a:pt x="6514" y="472780"/>
                  <a:pt x="35525" y="573783"/>
                </a:cubicBezTo>
                <a:cubicBezTo>
                  <a:pt x="64536" y="674786"/>
                  <a:pt x="117185" y="819844"/>
                  <a:pt x="196696" y="876792"/>
                </a:cubicBezTo>
                <a:cubicBezTo>
                  <a:pt x="276207" y="933740"/>
                  <a:pt x="420185" y="892909"/>
                  <a:pt x="512589" y="915474"/>
                </a:cubicBezTo>
                <a:cubicBezTo>
                  <a:pt x="604993" y="938039"/>
                  <a:pt x="665163" y="968125"/>
                  <a:pt x="751121" y="1012179"/>
                </a:cubicBezTo>
                <a:cubicBezTo>
                  <a:pt x="837079" y="1056233"/>
                  <a:pt x="934856" y="1159386"/>
                  <a:pt x="1028335" y="1179801"/>
                </a:cubicBezTo>
                <a:cubicBezTo>
                  <a:pt x="1121814" y="1200217"/>
                  <a:pt x="1229260" y="1160460"/>
                  <a:pt x="1311994" y="1134672"/>
                </a:cubicBezTo>
                <a:cubicBezTo>
                  <a:pt x="1394728" y="1108884"/>
                  <a:pt x="1452749" y="1044414"/>
                  <a:pt x="1524739" y="1025073"/>
                </a:cubicBezTo>
                <a:cubicBezTo>
                  <a:pt x="1596729" y="1005732"/>
                  <a:pt x="1669793" y="1003583"/>
                  <a:pt x="1743931" y="1018626"/>
                </a:cubicBezTo>
                <a:cubicBezTo>
                  <a:pt x="1818069" y="1033669"/>
                  <a:pt x="1893819" y="1074500"/>
                  <a:pt x="1969569" y="1115331"/>
                </a:cubicBezTo>
              </a:path>
            </a:pathLst>
          </a:custGeom>
          <a:ln>
            <a:solidFill>
              <a:srgbClr val="25406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Can 13"/>
          <p:cNvSpPr/>
          <p:nvPr/>
        </p:nvSpPr>
        <p:spPr>
          <a:xfrm>
            <a:off x="676911" y="3526511"/>
            <a:ext cx="580213" cy="1128226"/>
          </a:xfrm>
          <a:prstGeom prst="can">
            <a:avLst/>
          </a:prstGeom>
          <a:solidFill>
            <a:schemeClr val="bg1">
              <a:lumMod val="75000"/>
            </a:schemeClr>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86655" y="3255737"/>
            <a:ext cx="760724" cy="412608"/>
          </a:xfrm>
          <a:prstGeom prst="triangle">
            <a:avLst/>
          </a:prstGeom>
          <a:solidFill>
            <a:srgbClr val="BFBFBF"/>
          </a:solidFill>
          <a:ln>
            <a:solidFill>
              <a:srgbClr val="25406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444836" y="3663377"/>
            <a:ext cx="1759984" cy="1642507"/>
            <a:chOff x="412601" y="3663377"/>
            <a:chExt cx="1759984" cy="1642507"/>
          </a:xfrm>
        </p:grpSpPr>
        <p:cxnSp>
          <p:nvCxnSpPr>
            <p:cNvPr id="18" name="Straight Arrow Connector 17"/>
            <p:cNvCxnSpPr/>
            <p:nvPr/>
          </p:nvCxnSpPr>
          <p:spPr>
            <a:xfrm>
              <a:off x="1270031" y="3887543"/>
              <a:ext cx="0" cy="141834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2601" y="4674077"/>
              <a:ext cx="1759984"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22192" y="4242128"/>
              <a:ext cx="1353832" cy="97994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263584" y="3663377"/>
              <a:ext cx="322340" cy="369332"/>
            </a:xfrm>
            <a:prstGeom prst="rect">
              <a:avLst/>
            </a:prstGeom>
            <a:noFill/>
          </p:spPr>
          <p:txBody>
            <a:bodyPr wrap="square" rtlCol="0">
              <a:spAutoFit/>
            </a:bodyPr>
            <a:lstStyle/>
            <a:p>
              <a:r>
                <a:rPr lang="en-US" dirty="0" smtClean="0"/>
                <a:t>Z</a:t>
              </a:r>
              <a:endParaRPr lang="en-US" dirty="0"/>
            </a:p>
          </p:txBody>
        </p:sp>
        <p:sp>
          <p:nvSpPr>
            <p:cNvPr id="34" name="TextBox 33"/>
            <p:cNvSpPr txBox="1"/>
            <p:nvPr/>
          </p:nvSpPr>
          <p:spPr>
            <a:xfrm>
              <a:off x="1832697" y="4308865"/>
              <a:ext cx="322340" cy="369332"/>
            </a:xfrm>
            <a:prstGeom prst="rect">
              <a:avLst/>
            </a:prstGeom>
            <a:noFill/>
          </p:spPr>
          <p:txBody>
            <a:bodyPr wrap="square" rtlCol="0">
              <a:spAutoFit/>
            </a:bodyPr>
            <a:lstStyle/>
            <a:p>
              <a:r>
                <a:rPr lang="en-US" dirty="0"/>
                <a:t>X</a:t>
              </a:r>
            </a:p>
          </p:txBody>
        </p:sp>
        <p:sp>
          <p:nvSpPr>
            <p:cNvPr id="35" name="TextBox 34"/>
            <p:cNvSpPr txBox="1"/>
            <p:nvPr/>
          </p:nvSpPr>
          <p:spPr>
            <a:xfrm>
              <a:off x="1600615" y="3922075"/>
              <a:ext cx="322340" cy="369332"/>
            </a:xfrm>
            <a:prstGeom prst="rect">
              <a:avLst/>
            </a:prstGeom>
            <a:noFill/>
          </p:spPr>
          <p:txBody>
            <a:bodyPr wrap="square" rtlCol="0">
              <a:spAutoFit/>
            </a:bodyPr>
            <a:lstStyle/>
            <a:p>
              <a:r>
                <a:rPr lang="en-US" dirty="0"/>
                <a:t>Y</a:t>
              </a:r>
            </a:p>
          </p:txBody>
        </p:sp>
      </p:grpSp>
      <p:sp>
        <p:nvSpPr>
          <p:cNvPr id="36" name="Isosceles Triangle 35"/>
          <p:cNvSpPr/>
          <p:nvPr/>
        </p:nvSpPr>
        <p:spPr>
          <a:xfrm rot="10800000">
            <a:off x="4635259" y="4532244"/>
            <a:ext cx="109596" cy="103153"/>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04707" y="6082939"/>
            <a:ext cx="4224233" cy="461665"/>
          </a:xfrm>
          <a:prstGeom prst="rect">
            <a:avLst/>
          </a:prstGeom>
          <a:noFill/>
        </p:spPr>
        <p:txBody>
          <a:bodyPr wrap="none" rtlCol="0">
            <a:spAutoFit/>
          </a:bodyPr>
          <a:lstStyle/>
          <a:p>
            <a:r>
              <a:rPr lang="en-US" sz="2400" b="1" dirty="0" smtClean="0"/>
              <a:t>Measurements along a transect</a:t>
            </a:r>
            <a:endParaRPr lang="en-US" sz="2400" b="1" dirty="0"/>
          </a:p>
        </p:txBody>
      </p:sp>
      <p:cxnSp>
        <p:nvCxnSpPr>
          <p:cNvPr id="17" name="Straight Connector 16"/>
          <p:cNvCxnSpPr/>
          <p:nvPr/>
        </p:nvCxnSpPr>
        <p:spPr>
          <a:xfrm flipV="1">
            <a:off x="2815595" y="3181641"/>
            <a:ext cx="2360569" cy="1942609"/>
          </a:xfrm>
          <a:prstGeom prst="line">
            <a:avLst/>
          </a:prstGeom>
          <a:ln w="28575" cmpd="sng">
            <a:solidFill>
              <a:srgbClr val="FF6600"/>
            </a:solidFill>
            <a:prstDash val="sysDash"/>
          </a:ln>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544954" y="4406876"/>
            <a:ext cx="137160" cy="13716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224688" y="3843729"/>
            <a:ext cx="137160" cy="13716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715274" y="5087674"/>
            <a:ext cx="137160" cy="137160"/>
          </a:xfrm>
          <a:prstGeom prst="ellipse">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endCxn id="38" idx="0"/>
          </p:cNvCxnSpPr>
          <p:nvPr/>
        </p:nvCxnSpPr>
        <p:spPr>
          <a:xfrm>
            <a:off x="3613534" y="4186732"/>
            <a:ext cx="0" cy="220144"/>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972117" y="4186732"/>
            <a:ext cx="1608224" cy="4068"/>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3006323" y="4242128"/>
            <a:ext cx="575059" cy="412609"/>
          </a:xfrm>
          <a:prstGeom prst="line">
            <a:avLst/>
          </a:prstGeom>
          <a:ln w="28575"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947206" y="5002347"/>
            <a:ext cx="1033143" cy="369332"/>
          </a:xfrm>
          <a:prstGeom prst="rect">
            <a:avLst/>
          </a:prstGeom>
          <a:noFill/>
        </p:spPr>
        <p:txBody>
          <a:bodyPr wrap="square" rtlCol="0">
            <a:spAutoFit/>
          </a:bodyPr>
          <a:lstStyle/>
          <a:p>
            <a:r>
              <a:rPr lang="en-US" dirty="0" smtClean="0"/>
              <a:t>pH = 7.2</a:t>
            </a:r>
            <a:endParaRPr lang="en-US" dirty="0"/>
          </a:p>
        </p:txBody>
      </p:sp>
      <p:sp>
        <p:nvSpPr>
          <p:cNvPr id="67" name="TextBox 66"/>
          <p:cNvSpPr txBox="1"/>
          <p:nvPr/>
        </p:nvSpPr>
        <p:spPr>
          <a:xfrm>
            <a:off x="3730872" y="4252166"/>
            <a:ext cx="1033143" cy="369332"/>
          </a:xfrm>
          <a:prstGeom prst="rect">
            <a:avLst/>
          </a:prstGeom>
          <a:noFill/>
        </p:spPr>
        <p:txBody>
          <a:bodyPr wrap="square" rtlCol="0">
            <a:spAutoFit/>
          </a:bodyPr>
          <a:lstStyle/>
          <a:p>
            <a:r>
              <a:rPr lang="en-US" b="1" dirty="0" smtClean="0">
                <a:solidFill>
                  <a:srgbClr val="FF0000"/>
                </a:solidFill>
              </a:rPr>
              <a:t>pH = 7.5</a:t>
            </a:r>
            <a:endParaRPr lang="en-US" b="1" dirty="0">
              <a:solidFill>
                <a:srgbClr val="FF0000"/>
              </a:solidFill>
            </a:endParaRPr>
          </a:p>
        </p:txBody>
      </p:sp>
      <p:sp>
        <p:nvSpPr>
          <p:cNvPr id="68" name="TextBox 67"/>
          <p:cNvSpPr txBox="1"/>
          <p:nvPr/>
        </p:nvSpPr>
        <p:spPr>
          <a:xfrm>
            <a:off x="3200719" y="3695253"/>
            <a:ext cx="1033143" cy="369332"/>
          </a:xfrm>
          <a:prstGeom prst="rect">
            <a:avLst/>
          </a:prstGeom>
          <a:noFill/>
        </p:spPr>
        <p:txBody>
          <a:bodyPr wrap="square" rtlCol="0">
            <a:spAutoFit/>
          </a:bodyPr>
          <a:lstStyle/>
          <a:p>
            <a:r>
              <a:rPr lang="en-US" dirty="0" smtClean="0"/>
              <a:t>pH = 7.3</a:t>
            </a:r>
            <a:endParaRPr lang="en-US" dirty="0"/>
          </a:p>
        </p:txBody>
      </p:sp>
      <p:sp>
        <p:nvSpPr>
          <p:cNvPr id="70" name="TextBox 69"/>
          <p:cNvSpPr txBox="1"/>
          <p:nvPr/>
        </p:nvSpPr>
        <p:spPr>
          <a:xfrm>
            <a:off x="5266220" y="3071071"/>
            <a:ext cx="1033143" cy="369332"/>
          </a:xfrm>
          <a:prstGeom prst="rect">
            <a:avLst/>
          </a:prstGeom>
          <a:noFill/>
        </p:spPr>
        <p:txBody>
          <a:bodyPr wrap="square" rtlCol="0">
            <a:spAutoFit/>
          </a:bodyPr>
          <a:lstStyle/>
          <a:p>
            <a:r>
              <a:rPr lang="en-US" dirty="0" smtClean="0"/>
              <a:t>pH = 7.0</a:t>
            </a:r>
            <a:endParaRPr lang="en-US" dirty="0"/>
          </a:p>
        </p:txBody>
      </p:sp>
      <p:sp>
        <p:nvSpPr>
          <p:cNvPr id="71" name="TextBox 70"/>
          <p:cNvSpPr txBox="1"/>
          <p:nvPr/>
        </p:nvSpPr>
        <p:spPr>
          <a:xfrm>
            <a:off x="4744855" y="1367830"/>
            <a:ext cx="3482594" cy="1200328"/>
          </a:xfrm>
          <a:prstGeom prst="rect">
            <a:avLst/>
          </a:prstGeom>
          <a:noFill/>
        </p:spPr>
        <p:txBody>
          <a:bodyPr wrap="none" rtlCol="0">
            <a:spAutoFit/>
          </a:bodyPr>
          <a:lstStyle/>
          <a:p>
            <a:r>
              <a:rPr lang="en-US" sz="2400" dirty="0" smtClean="0"/>
              <a:t>Space = Controlled</a:t>
            </a:r>
          </a:p>
          <a:p>
            <a:r>
              <a:rPr lang="en-US" sz="2400" dirty="0" smtClean="0"/>
              <a:t>Time = Fixed or Controlled</a:t>
            </a:r>
          </a:p>
          <a:p>
            <a:r>
              <a:rPr lang="en-US" sz="2400" dirty="0" smtClean="0"/>
              <a:t>Variable = Measured</a:t>
            </a:r>
            <a:endParaRPr lang="en-US" sz="2400" dirty="0"/>
          </a:p>
        </p:txBody>
      </p:sp>
      <p:sp>
        <p:nvSpPr>
          <p:cNvPr id="74" name="Oval 73"/>
          <p:cNvSpPr/>
          <p:nvPr/>
        </p:nvSpPr>
        <p:spPr>
          <a:xfrm>
            <a:off x="5107584" y="3113061"/>
            <a:ext cx="137160" cy="13716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0888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ODM2 Core Schema + Results</a:t>
            </a:r>
            <a:endParaRPr lang="en-US" dirty="0"/>
          </a:p>
        </p:txBody>
      </p:sp>
      <p:pic>
        <p:nvPicPr>
          <p:cNvPr id="5" name="Picture 4"/>
          <p:cNvPicPr>
            <a:picLocks noChangeAspect="1"/>
          </p:cNvPicPr>
          <p:nvPr/>
        </p:nvPicPr>
        <p:blipFill>
          <a:blip r:embed="rId2"/>
          <a:stretch>
            <a:fillRect/>
          </a:stretch>
        </p:blipFill>
        <p:spPr>
          <a:xfrm>
            <a:off x="457200" y="2216480"/>
            <a:ext cx="4506910" cy="2019308"/>
          </a:xfrm>
          <a:prstGeom prst="rect">
            <a:avLst/>
          </a:prstGeom>
        </p:spPr>
      </p:pic>
      <p:sp>
        <p:nvSpPr>
          <p:cNvPr id="6" name="TextBox 5"/>
          <p:cNvSpPr txBox="1"/>
          <p:nvPr/>
        </p:nvSpPr>
        <p:spPr>
          <a:xfrm>
            <a:off x="908953" y="4395599"/>
            <a:ext cx="3785226" cy="2308324"/>
          </a:xfrm>
          <a:prstGeom prst="rect">
            <a:avLst/>
          </a:prstGeom>
          <a:noFill/>
        </p:spPr>
        <p:txBody>
          <a:bodyPr wrap="square" rtlCol="0">
            <a:spAutoFit/>
          </a:bodyPr>
          <a:lstStyle/>
          <a:p>
            <a:pPr marL="285750" indent="-285750">
              <a:buFont typeface="Arial"/>
              <a:buChar char="•"/>
            </a:pPr>
            <a:r>
              <a:rPr lang="en-US" sz="2400" dirty="0" smtClean="0"/>
              <a:t>People and organizations</a:t>
            </a:r>
          </a:p>
          <a:p>
            <a:pPr marL="285750" indent="-285750">
              <a:buFont typeface="Arial"/>
              <a:buChar char="•"/>
            </a:pPr>
            <a:r>
              <a:rPr lang="en-US" sz="2400" dirty="0" smtClean="0"/>
              <a:t>Actions</a:t>
            </a:r>
          </a:p>
          <a:p>
            <a:pPr marL="285750" indent="-285750">
              <a:buFont typeface="Arial"/>
              <a:buChar char="•"/>
            </a:pPr>
            <a:r>
              <a:rPr lang="en-US" sz="2400" dirty="0" smtClean="0"/>
              <a:t>Results</a:t>
            </a:r>
          </a:p>
          <a:p>
            <a:pPr marL="285750" indent="-285750">
              <a:buFont typeface="Arial"/>
              <a:buChar char="•"/>
            </a:pPr>
            <a:r>
              <a:rPr lang="en-US" sz="2400" dirty="0" smtClean="0"/>
              <a:t>Measured variables</a:t>
            </a:r>
          </a:p>
          <a:p>
            <a:pPr marL="285750" indent="-285750">
              <a:buFont typeface="Arial"/>
              <a:buChar char="•"/>
            </a:pPr>
            <a:r>
              <a:rPr lang="en-US" sz="2400" dirty="0" smtClean="0"/>
              <a:t>Units</a:t>
            </a:r>
          </a:p>
          <a:p>
            <a:pPr marL="285750" indent="-285750">
              <a:buFont typeface="Arial"/>
              <a:buChar char="•"/>
            </a:pPr>
            <a:r>
              <a:rPr lang="en-US" sz="2400" dirty="0" smtClean="0"/>
              <a:t>Processing levels</a:t>
            </a:r>
            <a:endParaRPr lang="en-US" sz="2400" dirty="0"/>
          </a:p>
        </p:txBody>
      </p:sp>
      <p:sp>
        <p:nvSpPr>
          <p:cNvPr id="7" name="Rectangle 6"/>
          <p:cNvSpPr/>
          <p:nvPr/>
        </p:nvSpPr>
        <p:spPr>
          <a:xfrm>
            <a:off x="6400022" y="2067050"/>
            <a:ext cx="2286778" cy="547893"/>
          </a:xfrm>
          <a:prstGeom prst="rect">
            <a:avLst/>
          </a:pr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Time Series</a:t>
            </a:r>
            <a:endParaRPr lang="en-US" sz="2400" dirty="0"/>
          </a:p>
        </p:txBody>
      </p:sp>
      <p:sp>
        <p:nvSpPr>
          <p:cNvPr id="8" name="Rectangle 7"/>
          <p:cNvSpPr/>
          <p:nvPr/>
        </p:nvSpPr>
        <p:spPr>
          <a:xfrm>
            <a:off x="6400022" y="2754890"/>
            <a:ext cx="2286778" cy="547893"/>
          </a:xfrm>
          <a:prstGeom prst="rect">
            <a:avLst/>
          </a:prstGeom>
          <a:solidFill>
            <a:schemeClr val="tx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Measurement</a:t>
            </a:r>
            <a:endParaRPr lang="en-US" sz="2400" dirty="0"/>
          </a:p>
        </p:txBody>
      </p:sp>
      <p:sp>
        <p:nvSpPr>
          <p:cNvPr id="9" name="Rectangle 8"/>
          <p:cNvSpPr/>
          <p:nvPr/>
        </p:nvSpPr>
        <p:spPr>
          <a:xfrm>
            <a:off x="6400022" y="3427305"/>
            <a:ext cx="2286778" cy="547893"/>
          </a:xfrm>
          <a:prstGeom prst="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Transect</a:t>
            </a:r>
            <a:endParaRPr lang="en-US" sz="2400" dirty="0"/>
          </a:p>
        </p:txBody>
      </p:sp>
      <p:sp>
        <p:nvSpPr>
          <p:cNvPr id="10" name="Rectangle 9"/>
          <p:cNvSpPr/>
          <p:nvPr/>
        </p:nvSpPr>
        <p:spPr>
          <a:xfrm>
            <a:off x="6400022" y="4196364"/>
            <a:ext cx="2286778" cy="547893"/>
          </a:xfrm>
          <a:prstGeom prst="rect">
            <a:avLst/>
          </a:prstGeom>
          <a:solidFill>
            <a:schemeClr val="accent4">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 . .</a:t>
            </a:r>
            <a:endParaRPr lang="en-US" sz="2400" dirty="0"/>
          </a:p>
        </p:txBody>
      </p:sp>
      <p:cxnSp>
        <p:nvCxnSpPr>
          <p:cNvPr id="12" name="Straight Arrow Connector 11"/>
          <p:cNvCxnSpPr>
            <a:endCxn id="7" idx="1"/>
          </p:cNvCxnSpPr>
          <p:nvPr/>
        </p:nvCxnSpPr>
        <p:spPr>
          <a:xfrm flipV="1">
            <a:off x="5105076" y="2340997"/>
            <a:ext cx="1294946" cy="96178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1"/>
          </p:cNvCxnSpPr>
          <p:nvPr/>
        </p:nvCxnSpPr>
        <p:spPr>
          <a:xfrm flipV="1">
            <a:off x="5105076" y="3028837"/>
            <a:ext cx="1294946" cy="27394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9" idx="1"/>
          </p:cNvCxnSpPr>
          <p:nvPr/>
        </p:nvCxnSpPr>
        <p:spPr>
          <a:xfrm>
            <a:off x="5105076" y="3302783"/>
            <a:ext cx="1294946" cy="3984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0" idx="1"/>
          </p:cNvCxnSpPr>
          <p:nvPr/>
        </p:nvCxnSpPr>
        <p:spPr>
          <a:xfrm>
            <a:off x="5105076" y="3302783"/>
            <a:ext cx="1294946" cy="116752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175904" y="5105365"/>
            <a:ext cx="2743978" cy="1200328"/>
          </a:xfrm>
          <a:prstGeom prst="rect">
            <a:avLst/>
          </a:prstGeom>
          <a:noFill/>
        </p:spPr>
        <p:txBody>
          <a:bodyPr wrap="square" rtlCol="0">
            <a:spAutoFit/>
          </a:bodyPr>
          <a:lstStyle/>
          <a:p>
            <a:pPr marL="285750" indent="-285750">
              <a:buFont typeface="Arial"/>
              <a:buChar char="•"/>
            </a:pPr>
            <a:r>
              <a:rPr lang="en-US" sz="2400" dirty="0" smtClean="0"/>
              <a:t>Space</a:t>
            </a:r>
          </a:p>
          <a:p>
            <a:pPr marL="285750" indent="-285750">
              <a:buFont typeface="Arial"/>
              <a:buChar char="•"/>
            </a:pPr>
            <a:r>
              <a:rPr lang="en-US" sz="2400" dirty="0" smtClean="0"/>
              <a:t>Time</a:t>
            </a:r>
          </a:p>
          <a:p>
            <a:pPr marL="285750" indent="-285750">
              <a:buFont typeface="Arial"/>
              <a:buChar char="•"/>
            </a:pPr>
            <a:r>
              <a:rPr lang="en-US" sz="2400" dirty="0" smtClean="0"/>
              <a:t>Measured Values</a:t>
            </a:r>
            <a:endParaRPr lang="en-US" sz="2400" dirty="0"/>
          </a:p>
        </p:txBody>
      </p:sp>
    </p:spTree>
    <p:extLst>
      <p:ext uri="{BB962C8B-B14F-4D97-AF65-F5344CB8AC3E}">
        <p14:creationId xmlns:p14="http://schemas.microsoft.com/office/powerpoint/2010/main" val="12048104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GU_Results.png"/>
          <p:cNvPicPr>
            <a:picLocks noChangeAspect="1"/>
          </p:cNvPicPr>
          <p:nvPr/>
        </p:nvPicPr>
        <p:blipFill rotWithShape="1">
          <a:blip r:embed="rId2">
            <a:extLst>
              <a:ext uri="{28A0092B-C50C-407E-A947-70E740481C1C}">
                <a14:useLocalDpi xmlns:a14="http://schemas.microsoft.com/office/drawing/2010/main" val="0"/>
              </a:ext>
            </a:extLst>
          </a:blip>
          <a:srcRect l="6498" t="815" r="531" b="533"/>
          <a:stretch/>
        </p:blipFill>
        <p:spPr>
          <a:xfrm>
            <a:off x="77363" y="380373"/>
            <a:ext cx="8903050" cy="5799938"/>
          </a:xfrm>
          <a:prstGeom prst="rect">
            <a:avLst/>
          </a:prstGeom>
        </p:spPr>
      </p:pic>
      <p:sp>
        <p:nvSpPr>
          <p:cNvPr id="15" name="TextBox 14"/>
          <p:cNvSpPr txBox="1"/>
          <p:nvPr/>
        </p:nvSpPr>
        <p:spPr>
          <a:xfrm>
            <a:off x="7376137" y="6209955"/>
            <a:ext cx="992579" cy="646331"/>
          </a:xfrm>
          <a:prstGeom prst="rect">
            <a:avLst/>
          </a:prstGeom>
          <a:noFill/>
        </p:spPr>
        <p:txBody>
          <a:bodyPr wrap="none" rtlCol="0">
            <a:spAutoFit/>
          </a:bodyPr>
          <a:lstStyle/>
          <a:p>
            <a:pPr algn="ctr"/>
            <a:r>
              <a:rPr lang="en-US" dirty="0" smtClean="0">
                <a:solidFill>
                  <a:srgbClr val="800000"/>
                </a:solidFill>
              </a:rPr>
              <a:t>Transect</a:t>
            </a:r>
          </a:p>
          <a:p>
            <a:pPr algn="ctr"/>
            <a:r>
              <a:rPr lang="en-US" dirty="0" smtClean="0">
                <a:solidFill>
                  <a:srgbClr val="800000"/>
                </a:solidFill>
              </a:rPr>
              <a:t>Result</a:t>
            </a:r>
            <a:endParaRPr lang="en-US" dirty="0">
              <a:solidFill>
                <a:srgbClr val="800000"/>
              </a:solidFill>
            </a:endParaRPr>
          </a:p>
        </p:txBody>
      </p:sp>
      <p:sp>
        <p:nvSpPr>
          <p:cNvPr id="16" name="Rectangle 15"/>
          <p:cNvSpPr/>
          <p:nvPr/>
        </p:nvSpPr>
        <p:spPr>
          <a:xfrm>
            <a:off x="6865856" y="2382059"/>
            <a:ext cx="2095215" cy="4463047"/>
          </a:xfrm>
          <a:prstGeom prst="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12779" y="251433"/>
            <a:ext cx="4548292" cy="1593179"/>
          </a:xfrm>
        </p:spPr>
        <p:txBody>
          <a:bodyPr>
            <a:normAutofit/>
          </a:bodyPr>
          <a:lstStyle/>
          <a:p>
            <a:r>
              <a:rPr lang="en-US" dirty="0" smtClean="0"/>
              <a:t>ODM2 Results</a:t>
            </a:r>
            <a:endParaRPr lang="en-US" dirty="0"/>
          </a:p>
        </p:txBody>
      </p:sp>
      <p:grpSp>
        <p:nvGrpSpPr>
          <p:cNvPr id="17" name="Group 16"/>
          <p:cNvGrpSpPr/>
          <p:nvPr/>
        </p:nvGrpSpPr>
        <p:grpSpPr>
          <a:xfrm>
            <a:off x="6840068" y="2145362"/>
            <a:ext cx="2410346" cy="4712637"/>
            <a:chOff x="6811018" y="2179087"/>
            <a:chExt cx="2410346" cy="4248576"/>
          </a:xfrm>
        </p:grpSpPr>
        <p:sp>
          <p:nvSpPr>
            <p:cNvPr id="14" name="Rectangle 13"/>
            <p:cNvSpPr/>
            <p:nvPr/>
          </p:nvSpPr>
          <p:spPr>
            <a:xfrm>
              <a:off x="6811018" y="2179087"/>
              <a:ext cx="2324119" cy="42485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849700" y="2400615"/>
              <a:ext cx="2371664" cy="749167"/>
            </a:xfrm>
            <a:prstGeom prst="rect">
              <a:avLst/>
            </a:prstGeom>
            <a:noFill/>
          </p:spPr>
          <p:txBody>
            <a:bodyPr wrap="square" rtlCol="0">
              <a:spAutoFit/>
            </a:bodyPr>
            <a:lstStyle/>
            <a:p>
              <a:r>
                <a:rPr lang="en-US" sz="2400" dirty="0" smtClean="0"/>
                <a:t>Attributes that are fixed</a:t>
              </a:r>
              <a:endParaRPr lang="en-US" sz="2400" dirty="0"/>
            </a:p>
          </p:txBody>
        </p:sp>
        <p:sp>
          <p:nvSpPr>
            <p:cNvPr id="6" name="TextBox 5"/>
            <p:cNvSpPr txBox="1"/>
            <p:nvPr/>
          </p:nvSpPr>
          <p:spPr>
            <a:xfrm>
              <a:off x="6849700" y="4158747"/>
              <a:ext cx="2258955" cy="1082130"/>
            </a:xfrm>
            <a:prstGeom prst="rect">
              <a:avLst/>
            </a:prstGeom>
            <a:noFill/>
          </p:spPr>
          <p:txBody>
            <a:bodyPr wrap="square" rtlCol="0">
              <a:spAutoFit/>
            </a:bodyPr>
            <a:lstStyle/>
            <a:p>
              <a:r>
                <a:rPr lang="en-US" sz="2400" dirty="0" smtClean="0"/>
                <a:t>Attributes that are variable or measured</a:t>
              </a:r>
              <a:endParaRPr lang="en-US" sz="2400" dirty="0"/>
            </a:p>
          </p:txBody>
        </p:sp>
      </p:grpSp>
      <p:sp>
        <p:nvSpPr>
          <p:cNvPr id="7" name="TextBox 6"/>
          <p:cNvSpPr txBox="1"/>
          <p:nvPr/>
        </p:nvSpPr>
        <p:spPr>
          <a:xfrm>
            <a:off x="456868" y="6211669"/>
            <a:ext cx="1512178" cy="646331"/>
          </a:xfrm>
          <a:prstGeom prst="rect">
            <a:avLst/>
          </a:prstGeom>
          <a:noFill/>
        </p:spPr>
        <p:txBody>
          <a:bodyPr wrap="none" rtlCol="0">
            <a:spAutoFit/>
          </a:bodyPr>
          <a:lstStyle/>
          <a:p>
            <a:pPr algn="ctr"/>
            <a:r>
              <a:rPr lang="en-US" dirty="0" smtClean="0">
                <a:solidFill>
                  <a:srgbClr val="FF0000"/>
                </a:solidFill>
              </a:rPr>
              <a:t>Measurement</a:t>
            </a:r>
          </a:p>
          <a:p>
            <a:pPr algn="ctr"/>
            <a:r>
              <a:rPr lang="en-US" dirty="0" smtClean="0">
                <a:solidFill>
                  <a:srgbClr val="FF0000"/>
                </a:solidFill>
              </a:rPr>
              <a:t>Result</a:t>
            </a:r>
            <a:endParaRPr lang="en-US" dirty="0">
              <a:solidFill>
                <a:srgbClr val="FF0000"/>
              </a:solidFill>
            </a:endParaRPr>
          </a:p>
        </p:txBody>
      </p:sp>
      <p:sp>
        <p:nvSpPr>
          <p:cNvPr id="8" name="TextBox 7"/>
          <p:cNvSpPr txBox="1"/>
          <p:nvPr/>
        </p:nvSpPr>
        <p:spPr>
          <a:xfrm>
            <a:off x="2939228" y="6180311"/>
            <a:ext cx="1261884" cy="646331"/>
          </a:xfrm>
          <a:prstGeom prst="rect">
            <a:avLst/>
          </a:prstGeom>
          <a:noFill/>
        </p:spPr>
        <p:txBody>
          <a:bodyPr wrap="none" rtlCol="0">
            <a:spAutoFit/>
          </a:bodyPr>
          <a:lstStyle/>
          <a:p>
            <a:pPr algn="ctr"/>
            <a:r>
              <a:rPr lang="en-US" dirty="0" smtClean="0">
                <a:solidFill>
                  <a:srgbClr val="FF6600"/>
                </a:solidFill>
              </a:rPr>
              <a:t>Time Series</a:t>
            </a:r>
          </a:p>
          <a:p>
            <a:pPr algn="ctr"/>
            <a:r>
              <a:rPr lang="en-US" dirty="0" smtClean="0">
                <a:solidFill>
                  <a:srgbClr val="FF6600"/>
                </a:solidFill>
              </a:rPr>
              <a:t>Result</a:t>
            </a:r>
            <a:endParaRPr lang="en-US" dirty="0">
              <a:solidFill>
                <a:srgbClr val="FF6600"/>
              </a:solidFill>
            </a:endParaRPr>
          </a:p>
        </p:txBody>
      </p:sp>
      <p:sp>
        <p:nvSpPr>
          <p:cNvPr id="9" name="TextBox 8"/>
          <p:cNvSpPr txBox="1"/>
          <p:nvPr/>
        </p:nvSpPr>
        <p:spPr>
          <a:xfrm>
            <a:off x="5315914" y="6194082"/>
            <a:ext cx="874796" cy="646331"/>
          </a:xfrm>
          <a:prstGeom prst="rect">
            <a:avLst/>
          </a:prstGeom>
          <a:noFill/>
        </p:spPr>
        <p:txBody>
          <a:bodyPr wrap="none" rtlCol="0">
            <a:spAutoFit/>
          </a:bodyPr>
          <a:lstStyle/>
          <a:p>
            <a:pPr algn="ctr"/>
            <a:r>
              <a:rPr lang="en-US" dirty="0" smtClean="0">
                <a:solidFill>
                  <a:srgbClr val="0000FF"/>
                </a:solidFill>
              </a:rPr>
              <a:t>Section</a:t>
            </a:r>
          </a:p>
          <a:p>
            <a:pPr algn="ctr"/>
            <a:r>
              <a:rPr lang="en-US" dirty="0" smtClean="0">
                <a:solidFill>
                  <a:srgbClr val="0000FF"/>
                </a:solidFill>
              </a:rPr>
              <a:t>Result</a:t>
            </a:r>
            <a:endParaRPr lang="en-US" dirty="0">
              <a:solidFill>
                <a:srgbClr val="0000FF"/>
              </a:solidFill>
            </a:endParaRPr>
          </a:p>
        </p:txBody>
      </p:sp>
      <p:sp>
        <p:nvSpPr>
          <p:cNvPr id="10" name="Rectangle 9"/>
          <p:cNvSpPr/>
          <p:nvPr/>
        </p:nvSpPr>
        <p:spPr>
          <a:xfrm>
            <a:off x="206298" y="2377366"/>
            <a:ext cx="2101661" cy="446304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63511" y="2375612"/>
            <a:ext cx="2101661" cy="4463047"/>
          </a:xfrm>
          <a:prstGeom prst="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12927" y="2379080"/>
            <a:ext cx="1959409" cy="4463047"/>
          </a:xfrm>
          <a:prstGeom prst="rect">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41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ODM2 Results: Measurement Frameworks</a:t>
            </a:r>
            <a:endParaRPr lang="en-US" dirty="0"/>
          </a:p>
        </p:txBody>
      </p:sp>
      <p:sp>
        <p:nvSpPr>
          <p:cNvPr id="3" name="Content Placeholder 2"/>
          <p:cNvSpPr>
            <a:spLocks noGrp="1"/>
          </p:cNvSpPr>
          <p:nvPr>
            <p:ph idx="1"/>
          </p:nvPr>
        </p:nvSpPr>
        <p:spPr>
          <a:xfrm>
            <a:off x="457200" y="1600200"/>
            <a:ext cx="3505200" cy="4525963"/>
          </a:xfrm>
        </p:spPr>
        <p:txBody>
          <a:bodyPr/>
          <a:lstStyle/>
          <a:p>
            <a:r>
              <a:rPr lang="en-US" dirty="0" smtClean="0"/>
              <a:t>Documents how space, time, and measured variables are handled</a:t>
            </a:r>
            <a:endParaRPr lang="en-US" dirty="0"/>
          </a:p>
        </p:txBody>
      </p:sp>
      <p:pic>
        <p:nvPicPr>
          <p:cNvPr id="4" name="Picture 3"/>
          <p:cNvPicPr>
            <a:picLocks noChangeAspect="1"/>
          </p:cNvPicPr>
          <p:nvPr/>
        </p:nvPicPr>
        <p:blipFill>
          <a:blip r:embed="rId2"/>
          <a:stretch>
            <a:fillRect/>
          </a:stretch>
        </p:blipFill>
        <p:spPr>
          <a:xfrm>
            <a:off x="3962400" y="1676573"/>
            <a:ext cx="4778144" cy="5181427"/>
          </a:xfrm>
          <a:prstGeom prst="rect">
            <a:avLst/>
          </a:prstGeom>
        </p:spPr>
      </p:pic>
    </p:spTree>
    <p:extLst>
      <p:ext uri="{BB962C8B-B14F-4D97-AF65-F5344CB8AC3E}">
        <p14:creationId xmlns:p14="http://schemas.microsoft.com/office/powerpoint/2010/main" val="24081868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Requirement: </a:t>
            </a:r>
            <a:br>
              <a:rPr lang="en-US" dirty="0" smtClean="0"/>
            </a:br>
            <a:r>
              <a:rPr lang="en-US" dirty="0" smtClean="0"/>
              <a:t>Support Observation Provenance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461422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G_4081.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9225" y="3729100"/>
            <a:ext cx="2320089" cy="2834640"/>
          </a:xfrm>
          <a:prstGeom prst="rect">
            <a:avLst/>
          </a:prstGeom>
        </p:spPr>
      </p:pic>
      <p:pic>
        <p:nvPicPr>
          <p:cNvPr id="8" name="Picture 7" descr="IMG_1445.JPG"/>
          <p:cNvPicPr>
            <a:picLocks noChangeAspect="1"/>
          </p:cNvPicPr>
          <p:nvPr/>
        </p:nvPicPr>
        <p:blipFill rotWithShape="1">
          <a:blip r:embed="rId4">
            <a:extLst>
              <a:ext uri="{28A0092B-C50C-407E-A947-70E740481C1C}">
                <a14:useLocalDpi xmlns:a14="http://schemas.microsoft.com/office/drawing/2010/main" val="0"/>
              </a:ext>
            </a:extLst>
          </a:blip>
          <a:srcRect b="-17461"/>
          <a:stretch/>
        </p:blipFill>
        <p:spPr>
          <a:xfrm>
            <a:off x="6215097" y="1668333"/>
            <a:ext cx="1805174" cy="2406900"/>
          </a:xfrm>
          <a:prstGeom prst="rect">
            <a:avLst/>
          </a:prstGeom>
        </p:spPr>
      </p:pic>
      <p:pic>
        <p:nvPicPr>
          <p:cNvPr id="6" name="Picture 5" descr="IMG_1287.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1882" y="1668333"/>
            <a:ext cx="2531963" cy="1898972"/>
          </a:xfrm>
          <a:prstGeom prst="rect">
            <a:avLst/>
          </a:prstGeom>
        </p:spPr>
      </p:pic>
      <p:sp>
        <p:nvSpPr>
          <p:cNvPr id="2" name="Title 1"/>
          <p:cNvSpPr>
            <a:spLocks noGrp="1"/>
          </p:cNvSpPr>
          <p:nvPr>
            <p:ph type="title"/>
          </p:nvPr>
        </p:nvSpPr>
        <p:spPr/>
        <p:txBody>
          <a:bodyPr>
            <a:normAutofit fontScale="90000"/>
          </a:bodyPr>
          <a:lstStyle/>
          <a:p>
            <a:r>
              <a:rPr lang="en-US" cap="none" dirty="0" smtClean="0"/>
              <a:t>Monitoring Equipment Management</a:t>
            </a:r>
            <a:endParaRPr lang="en-US" cap="none" dirty="0"/>
          </a:p>
        </p:txBody>
      </p:sp>
      <p:pic>
        <p:nvPicPr>
          <p:cNvPr id="4" name="Picture 3" descr="DSCN1872.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744151"/>
            <a:ext cx="2522283" cy="1891712"/>
          </a:xfrm>
          <a:prstGeom prst="rect">
            <a:avLst/>
          </a:prstGeom>
        </p:spPr>
      </p:pic>
      <p:sp>
        <p:nvSpPr>
          <p:cNvPr id="9" name="Oval Callout 8"/>
          <p:cNvSpPr/>
          <p:nvPr/>
        </p:nvSpPr>
        <p:spPr>
          <a:xfrm>
            <a:off x="6798865" y="1287041"/>
            <a:ext cx="2217731" cy="732956"/>
          </a:xfrm>
          <a:prstGeom prst="wedgeEllipseCallout">
            <a:avLst>
              <a:gd name="adj1" fmla="val -19497"/>
              <a:gd name="adj2" fmla="val 66267"/>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Which sensors were deployed at this site? Who installed them?</a:t>
            </a:r>
          </a:p>
        </p:txBody>
      </p:sp>
      <p:sp>
        <p:nvSpPr>
          <p:cNvPr id="11" name="Oval Callout 10"/>
          <p:cNvSpPr/>
          <p:nvPr/>
        </p:nvSpPr>
        <p:spPr>
          <a:xfrm>
            <a:off x="2714445" y="6138994"/>
            <a:ext cx="2669119" cy="589872"/>
          </a:xfrm>
          <a:prstGeom prst="wedgeEllipseCallout">
            <a:avLst>
              <a:gd name="adj1" fmla="val 11042"/>
              <a:gd name="adj2" fmla="val -76453"/>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Which soil moisture sensor is buried at </a:t>
            </a:r>
            <a:r>
              <a:rPr lang="en-US" sz="1200" dirty="0" smtClean="0">
                <a:solidFill>
                  <a:srgbClr val="000000"/>
                </a:solidFill>
              </a:rPr>
              <a:t>40 cm</a:t>
            </a:r>
            <a:r>
              <a:rPr lang="en-US" sz="1200" dirty="0">
                <a:solidFill>
                  <a:srgbClr val="000000"/>
                </a:solidFill>
              </a:rPr>
              <a:t>?</a:t>
            </a:r>
          </a:p>
        </p:txBody>
      </p:sp>
      <p:pic>
        <p:nvPicPr>
          <p:cNvPr id="14" name="Picture 13" descr="IMG_1230.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9921" y="3729100"/>
            <a:ext cx="2069054" cy="1551790"/>
          </a:xfrm>
          <a:prstGeom prst="rect">
            <a:avLst/>
          </a:prstGeom>
        </p:spPr>
      </p:pic>
      <p:sp>
        <p:nvSpPr>
          <p:cNvPr id="15" name="Oval Callout 14"/>
          <p:cNvSpPr/>
          <p:nvPr/>
        </p:nvSpPr>
        <p:spPr>
          <a:xfrm>
            <a:off x="6966407" y="3557828"/>
            <a:ext cx="2157303" cy="743137"/>
          </a:xfrm>
          <a:prstGeom prst="wedgeEllipseCallout">
            <a:avLst>
              <a:gd name="adj1" fmla="val -48411"/>
              <a:gd name="adj2" fmla="val 65021"/>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Has this turbidity sensor been serviced at the factory?</a:t>
            </a:r>
          </a:p>
        </p:txBody>
      </p:sp>
      <p:pic>
        <p:nvPicPr>
          <p:cNvPr id="16" name="Picture 15" descr="IMG_1199.JPG"/>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63379" y="3767022"/>
            <a:ext cx="2497976" cy="2834640"/>
          </a:xfrm>
          <a:prstGeom prst="rect">
            <a:avLst/>
          </a:prstGeom>
        </p:spPr>
      </p:pic>
      <p:sp>
        <p:nvSpPr>
          <p:cNvPr id="17" name="Oval Callout 16"/>
          <p:cNvSpPr/>
          <p:nvPr/>
        </p:nvSpPr>
        <p:spPr>
          <a:xfrm>
            <a:off x="-85304" y="3691192"/>
            <a:ext cx="1980923" cy="597984"/>
          </a:xfrm>
          <a:prstGeom prst="wedgeEllipseCallout">
            <a:avLst>
              <a:gd name="adj1" fmla="val 11991"/>
              <a:gd name="adj2" fmla="val 88875"/>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Who programmed this datalogger?</a:t>
            </a:r>
          </a:p>
        </p:txBody>
      </p:sp>
      <p:sp>
        <p:nvSpPr>
          <p:cNvPr id="18" name="Oval Callout 17"/>
          <p:cNvSpPr/>
          <p:nvPr/>
        </p:nvSpPr>
        <p:spPr>
          <a:xfrm>
            <a:off x="381000" y="6132070"/>
            <a:ext cx="2039680" cy="599062"/>
          </a:xfrm>
          <a:prstGeom prst="wedgeEllipseCallout">
            <a:avLst>
              <a:gd name="adj1" fmla="val 30998"/>
              <a:gd name="adj2" fmla="val -92913"/>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How long has that battery been deployed?</a:t>
            </a:r>
          </a:p>
        </p:txBody>
      </p:sp>
      <p:pic>
        <p:nvPicPr>
          <p:cNvPr id="12" name="Picture 11" descr="IMG_4123.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60026" y="5009799"/>
            <a:ext cx="2313438" cy="1735078"/>
          </a:xfrm>
          <a:prstGeom prst="rect">
            <a:avLst/>
          </a:prstGeom>
        </p:spPr>
      </p:pic>
      <p:sp>
        <p:nvSpPr>
          <p:cNvPr id="13" name="Oval Callout 12"/>
          <p:cNvSpPr/>
          <p:nvPr/>
        </p:nvSpPr>
        <p:spPr>
          <a:xfrm>
            <a:off x="5032873" y="5081872"/>
            <a:ext cx="2057577" cy="926731"/>
          </a:xfrm>
          <a:prstGeom prst="wedgeEllipseCallout">
            <a:avLst>
              <a:gd name="adj1" fmla="val 41515"/>
              <a:gd name="adj2" fmla="val 55181"/>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a:solidFill>
                  <a:srgbClr val="000000"/>
                </a:solidFill>
              </a:rPr>
              <a:t>What is this dissolved oxygen sensor’s calibration history?</a:t>
            </a:r>
          </a:p>
        </p:txBody>
      </p:sp>
      <p:sp>
        <p:nvSpPr>
          <p:cNvPr id="19" name="Oval Callout 18"/>
          <p:cNvSpPr/>
          <p:nvPr/>
        </p:nvSpPr>
        <p:spPr>
          <a:xfrm>
            <a:off x="1326936" y="1588403"/>
            <a:ext cx="2034946" cy="743137"/>
          </a:xfrm>
          <a:prstGeom prst="wedgeEllipseCallout">
            <a:avLst>
              <a:gd name="adj1" fmla="val -61710"/>
              <a:gd name="adj2" fmla="val 79050"/>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smtClean="0">
                <a:solidFill>
                  <a:srgbClr val="000000"/>
                </a:solidFill>
              </a:rPr>
              <a:t>When was the last time we cleaned this sonde?</a:t>
            </a:r>
            <a:endParaRPr lang="en-US" sz="1200" dirty="0">
              <a:solidFill>
                <a:srgbClr val="000000"/>
              </a:solidFill>
            </a:endParaRPr>
          </a:p>
        </p:txBody>
      </p:sp>
      <p:sp>
        <p:nvSpPr>
          <p:cNvPr id="20" name="Oval Callout 19"/>
          <p:cNvSpPr/>
          <p:nvPr/>
        </p:nvSpPr>
        <p:spPr>
          <a:xfrm>
            <a:off x="2661355" y="3287739"/>
            <a:ext cx="2568566" cy="696248"/>
          </a:xfrm>
          <a:prstGeom prst="wedgeEllipseCallout">
            <a:avLst>
              <a:gd name="adj1" fmla="val 18329"/>
              <a:gd name="adj2" fmla="val -89809"/>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smtClean="0">
                <a:solidFill>
                  <a:srgbClr val="000000"/>
                </a:solidFill>
              </a:rPr>
              <a:t>What were the field conditions of our discharge measurement?</a:t>
            </a:r>
            <a:endParaRPr lang="en-US" sz="1200" dirty="0">
              <a:solidFill>
                <a:srgbClr val="000000"/>
              </a:solidFill>
            </a:endParaRPr>
          </a:p>
        </p:txBody>
      </p:sp>
    </p:spTree>
    <p:extLst>
      <p:ext uri="{BB962C8B-B14F-4D97-AF65-F5344CB8AC3E}">
        <p14:creationId xmlns:p14="http://schemas.microsoft.com/office/powerpoint/2010/main" val="37613411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lstStyle/>
          <a:p>
            <a:r>
              <a:rPr lang="en-US" dirty="0" smtClean="0"/>
              <a:t>Information models of current geoscience cyberinfrastructures:</a:t>
            </a:r>
          </a:p>
          <a:p>
            <a:pPr lvl="1"/>
            <a:r>
              <a:rPr lang="en-US" dirty="0" smtClean="0"/>
              <a:t>Represent common information elements in inconsistent ways (e.g., people, units, measured variables, etc.)</a:t>
            </a:r>
          </a:p>
          <a:p>
            <a:pPr lvl="1"/>
            <a:r>
              <a:rPr lang="en-US" dirty="0" smtClean="0"/>
              <a:t>Lack extensibility required for supporting additional data types</a:t>
            </a:r>
          </a:p>
          <a:p>
            <a:pPr lvl="1"/>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36" y="5801156"/>
            <a:ext cx="1828350" cy="85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2037886" y="6199703"/>
            <a:ext cx="1848893" cy="458204"/>
          </a:xfrm>
          <a:prstGeom prst="rect">
            <a:avLst/>
          </a:prstGeom>
        </p:spPr>
      </p:pic>
      <p:pic>
        <p:nvPicPr>
          <p:cNvPr id="6" name="Picture 5"/>
          <p:cNvPicPr>
            <a:picLocks noChangeAspect="1"/>
          </p:cNvPicPr>
          <p:nvPr/>
        </p:nvPicPr>
        <p:blipFill>
          <a:blip r:embed="rId4"/>
          <a:stretch>
            <a:fillRect/>
          </a:stretch>
        </p:blipFill>
        <p:spPr>
          <a:xfrm>
            <a:off x="2037886" y="5783215"/>
            <a:ext cx="1853371" cy="416488"/>
          </a:xfrm>
          <a:prstGeom prst="rect">
            <a:avLst/>
          </a:prstGeom>
        </p:spPr>
      </p:pic>
      <p:pic>
        <p:nvPicPr>
          <p:cNvPr id="7" name="Picture 6"/>
          <p:cNvPicPr>
            <a:picLocks noChangeAspect="1"/>
          </p:cNvPicPr>
          <p:nvPr/>
        </p:nvPicPr>
        <p:blipFill>
          <a:blip r:embed="rId5"/>
          <a:stretch>
            <a:fillRect/>
          </a:stretch>
        </p:blipFill>
        <p:spPr>
          <a:xfrm>
            <a:off x="4171901" y="6199703"/>
            <a:ext cx="2229422" cy="531744"/>
          </a:xfrm>
          <a:prstGeom prst="rect">
            <a:avLst/>
          </a:prstGeom>
        </p:spPr>
      </p:pic>
      <p:pic>
        <p:nvPicPr>
          <p:cNvPr id="8" name="Picture 7"/>
          <p:cNvPicPr>
            <a:picLocks noChangeAspect="1"/>
          </p:cNvPicPr>
          <p:nvPr/>
        </p:nvPicPr>
        <p:blipFill>
          <a:blip r:embed="rId6"/>
          <a:stretch>
            <a:fillRect/>
          </a:stretch>
        </p:blipFill>
        <p:spPr>
          <a:xfrm>
            <a:off x="6696488" y="6279772"/>
            <a:ext cx="1767370" cy="378135"/>
          </a:xfrm>
          <a:prstGeom prst="rect">
            <a:avLst/>
          </a:prstGeom>
        </p:spPr>
      </p:pic>
      <p:pic>
        <p:nvPicPr>
          <p:cNvPr id="9" name="Picture 8"/>
          <p:cNvPicPr>
            <a:picLocks noChangeAspect="1"/>
          </p:cNvPicPr>
          <p:nvPr/>
        </p:nvPicPr>
        <p:blipFill>
          <a:blip r:embed="rId7"/>
          <a:stretch>
            <a:fillRect/>
          </a:stretch>
        </p:blipFill>
        <p:spPr>
          <a:xfrm>
            <a:off x="6867837" y="5675141"/>
            <a:ext cx="1596021" cy="505609"/>
          </a:xfrm>
          <a:prstGeom prst="rect">
            <a:avLst/>
          </a:prstGeom>
        </p:spPr>
      </p:pic>
    </p:spTree>
    <p:extLst>
      <p:ext uri="{BB962C8B-B14F-4D97-AF65-F5344CB8AC3E}">
        <p14:creationId xmlns:p14="http://schemas.microsoft.com/office/powerpoint/2010/main" val="3841600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804"/>
            <a:ext cx="8229600" cy="952478"/>
          </a:xfrm>
        </p:spPr>
        <p:txBody>
          <a:bodyPr>
            <a:normAutofit/>
          </a:bodyPr>
          <a:lstStyle/>
          <a:p>
            <a:r>
              <a:rPr lang="en-US" dirty="0" smtClean="0"/>
              <a:t>Sensor Workflows</a:t>
            </a:r>
            <a:endParaRPr lang="en-US" dirty="0"/>
          </a:p>
        </p:txBody>
      </p:sp>
      <p:pic>
        <p:nvPicPr>
          <p:cNvPr id="4" name="Picture 3" descr="IMG_4123.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274" y="1437742"/>
            <a:ext cx="1468320" cy="1101240"/>
          </a:xfrm>
          <a:prstGeom prst="rect">
            <a:avLst/>
          </a:prstGeom>
        </p:spPr>
      </p:pic>
      <p:sp>
        <p:nvSpPr>
          <p:cNvPr id="7" name="TextBox 6"/>
          <p:cNvSpPr txBox="1"/>
          <p:nvPr/>
        </p:nvSpPr>
        <p:spPr>
          <a:xfrm>
            <a:off x="452862" y="3602751"/>
            <a:ext cx="1295451" cy="369332"/>
          </a:xfrm>
          <a:prstGeom prst="rect">
            <a:avLst/>
          </a:prstGeom>
          <a:noFill/>
        </p:spPr>
        <p:txBody>
          <a:bodyPr wrap="square" rtlCol="0">
            <a:spAutoFit/>
          </a:bodyPr>
          <a:lstStyle/>
          <a:p>
            <a:r>
              <a:rPr lang="en-US" dirty="0" smtClean="0"/>
              <a:t>Site visits</a:t>
            </a:r>
          </a:p>
        </p:txBody>
      </p:sp>
      <p:pic>
        <p:nvPicPr>
          <p:cNvPr id="8" name="Picture 7" descr="IMG_1445.JPG"/>
          <p:cNvPicPr>
            <a:picLocks noChangeAspect="1"/>
          </p:cNvPicPr>
          <p:nvPr/>
        </p:nvPicPr>
        <p:blipFill rotWithShape="1">
          <a:blip r:embed="rId3" cstate="print">
            <a:extLst>
              <a:ext uri="{28A0092B-C50C-407E-A947-70E740481C1C}">
                <a14:useLocalDpi xmlns:a14="http://schemas.microsoft.com/office/drawing/2010/main"/>
              </a:ext>
            </a:extLst>
          </a:blip>
          <a:srcRect l="15487" t="6931" r="16656" b="15973"/>
          <a:stretch/>
        </p:blipFill>
        <p:spPr>
          <a:xfrm>
            <a:off x="2003550" y="4058605"/>
            <a:ext cx="941422" cy="1426126"/>
          </a:xfrm>
          <a:prstGeom prst="rect">
            <a:avLst/>
          </a:prstGeom>
        </p:spPr>
      </p:pic>
      <p:pic>
        <p:nvPicPr>
          <p:cNvPr id="6" name="Picture 5" descr="DSCN1855.JPG"/>
          <p:cNvPicPr>
            <a:picLocks noChangeAspect="1"/>
          </p:cNvPicPr>
          <p:nvPr/>
        </p:nvPicPr>
        <p:blipFill rotWithShape="1">
          <a:blip r:embed="rId4" cstate="print">
            <a:extLst>
              <a:ext uri="{28A0092B-C50C-407E-A947-70E740481C1C}">
                <a14:useLocalDpi xmlns:a14="http://schemas.microsoft.com/office/drawing/2010/main"/>
              </a:ext>
            </a:extLst>
          </a:blip>
          <a:srcRect l="35615" t="18942" r="32021" b="13720"/>
          <a:stretch/>
        </p:blipFill>
        <p:spPr>
          <a:xfrm>
            <a:off x="6172594" y="1437743"/>
            <a:ext cx="705704" cy="1101240"/>
          </a:xfrm>
          <a:prstGeom prst="rect">
            <a:avLst/>
          </a:prstGeom>
        </p:spPr>
      </p:pic>
      <p:sp>
        <p:nvSpPr>
          <p:cNvPr id="9" name="TextBox 8"/>
          <p:cNvSpPr txBox="1"/>
          <p:nvPr/>
        </p:nvSpPr>
        <p:spPr>
          <a:xfrm>
            <a:off x="402122" y="1356267"/>
            <a:ext cx="2242282" cy="369332"/>
          </a:xfrm>
          <a:prstGeom prst="rect">
            <a:avLst/>
          </a:prstGeom>
          <a:noFill/>
        </p:spPr>
        <p:txBody>
          <a:bodyPr wrap="square" rtlCol="0">
            <a:spAutoFit/>
          </a:bodyPr>
          <a:lstStyle/>
          <a:p>
            <a:r>
              <a:rPr lang="en-US" dirty="0" smtClean="0"/>
              <a:t>Equipment</a:t>
            </a:r>
          </a:p>
        </p:txBody>
      </p:sp>
      <p:pic>
        <p:nvPicPr>
          <p:cNvPr id="11" name="Picture 6"/>
          <p:cNvPicPr>
            <a:picLocks noChangeAspect="1" noChangeArrowheads="1"/>
          </p:cNvPicPr>
          <p:nvPr/>
        </p:nvPicPr>
        <p:blipFill>
          <a:blip r:embed="rId5" cstate="print"/>
          <a:srcRect/>
          <a:stretch>
            <a:fillRect/>
          </a:stretch>
        </p:blipFill>
        <p:spPr bwMode="auto">
          <a:xfrm>
            <a:off x="1574849" y="1417638"/>
            <a:ext cx="1201837" cy="810722"/>
          </a:xfrm>
          <a:prstGeom prst="rect">
            <a:avLst/>
          </a:prstGeom>
          <a:noFill/>
          <a:ln w="9525">
            <a:noFill/>
            <a:miter lim="800000"/>
            <a:headEnd/>
            <a:tailEnd/>
          </a:ln>
        </p:spPr>
      </p:pic>
      <p:pic>
        <p:nvPicPr>
          <p:cNvPr id="10" name="Picture 5"/>
          <p:cNvPicPr>
            <a:picLocks noChangeAspect="1" noChangeArrowheads="1"/>
          </p:cNvPicPr>
          <p:nvPr/>
        </p:nvPicPr>
        <p:blipFill>
          <a:blip r:embed="rId6" cstate="print"/>
          <a:srcRect/>
          <a:stretch>
            <a:fillRect/>
          </a:stretch>
        </p:blipFill>
        <p:spPr bwMode="auto">
          <a:xfrm>
            <a:off x="1662336" y="2419136"/>
            <a:ext cx="1226136" cy="489178"/>
          </a:xfrm>
          <a:prstGeom prst="rect">
            <a:avLst/>
          </a:prstGeom>
          <a:noFill/>
          <a:ln w="9525">
            <a:noFill/>
            <a:miter lim="800000"/>
            <a:headEnd/>
            <a:tailEnd/>
          </a:ln>
        </p:spPr>
      </p:pic>
      <p:sp>
        <p:nvSpPr>
          <p:cNvPr id="12" name="TextBox 11"/>
          <p:cNvSpPr txBox="1"/>
          <p:nvPr/>
        </p:nvSpPr>
        <p:spPr>
          <a:xfrm>
            <a:off x="2003550" y="3602751"/>
            <a:ext cx="2242282" cy="369332"/>
          </a:xfrm>
          <a:prstGeom prst="rect">
            <a:avLst/>
          </a:prstGeom>
          <a:noFill/>
        </p:spPr>
        <p:txBody>
          <a:bodyPr wrap="square" rtlCol="0">
            <a:spAutoFit/>
          </a:bodyPr>
          <a:lstStyle/>
          <a:p>
            <a:r>
              <a:rPr lang="en-US" dirty="0" smtClean="0"/>
              <a:t>Field activities</a:t>
            </a:r>
          </a:p>
        </p:txBody>
      </p:sp>
      <p:sp>
        <p:nvSpPr>
          <p:cNvPr id="13" name="TextBox 12"/>
          <p:cNvSpPr txBox="1"/>
          <p:nvPr/>
        </p:nvSpPr>
        <p:spPr>
          <a:xfrm>
            <a:off x="397785" y="5173719"/>
            <a:ext cx="1222962" cy="830997"/>
          </a:xfrm>
          <a:prstGeom prst="rect">
            <a:avLst/>
          </a:prstGeom>
          <a:noFill/>
        </p:spPr>
        <p:txBody>
          <a:bodyPr wrap="square" rtlCol="0">
            <a:spAutoFit/>
          </a:bodyPr>
          <a:lstStyle/>
          <a:p>
            <a:pPr marL="171450" indent="-171450">
              <a:buFont typeface="Arial"/>
              <a:buChar char="•"/>
            </a:pPr>
            <a:r>
              <a:rPr lang="en-US" sz="1200" dirty="0" smtClean="0"/>
              <a:t>Location</a:t>
            </a:r>
          </a:p>
          <a:p>
            <a:pPr marL="171450" indent="-171450">
              <a:buFont typeface="Arial"/>
              <a:buChar char="•"/>
            </a:pPr>
            <a:r>
              <a:rPr lang="en-US" sz="1200" dirty="0" smtClean="0"/>
              <a:t>Date</a:t>
            </a:r>
          </a:p>
          <a:p>
            <a:pPr marL="171450" indent="-171450">
              <a:buFont typeface="Arial"/>
              <a:buChar char="•"/>
            </a:pPr>
            <a:r>
              <a:rPr lang="en-US" sz="1200" dirty="0" smtClean="0"/>
              <a:t>People</a:t>
            </a:r>
          </a:p>
          <a:p>
            <a:pPr marL="171450" indent="-171450">
              <a:buFont typeface="Arial"/>
              <a:buChar char="•"/>
            </a:pPr>
            <a:r>
              <a:rPr lang="en-US" sz="1200" dirty="0" smtClean="0"/>
              <a:t>Conditions</a:t>
            </a:r>
          </a:p>
        </p:txBody>
      </p:sp>
      <p:sp>
        <p:nvSpPr>
          <p:cNvPr id="14" name="TextBox 13"/>
          <p:cNvSpPr txBox="1"/>
          <p:nvPr/>
        </p:nvSpPr>
        <p:spPr>
          <a:xfrm>
            <a:off x="2003550" y="5475161"/>
            <a:ext cx="2028197" cy="646331"/>
          </a:xfrm>
          <a:prstGeom prst="rect">
            <a:avLst/>
          </a:prstGeom>
          <a:noFill/>
        </p:spPr>
        <p:txBody>
          <a:bodyPr wrap="square" rtlCol="0">
            <a:spAutoFit/>
          </a:bodyPr>
          <a:lstStyle/>
          <a:p>
            <a:pPr marL="171450" indent="-171450">
              <a:buFont typeface="Arial"/>
              <a:buChar char="•"/>
            </a:pPr>
            <a:r>
              <a:rPr lang="en-US" sz="1200" dirty="0" smtClean="0"/>
              <a:t>Activity type</a:t>
            </a:r>
          </a:p>
          <a:p>
            <a:pPr marL="171450" indent="-171450">
              <a:buFont typeface="Arial"/>
              <a:buChar char="•"/>
            </a:pPr>
            <a:r>
              <a:rPr lang="en-US" sz="1200" dirty="0" smtClean="0"/>
              <a:t>Description</a:t>
            </a:r>
          </a:p>
          <a:p>
            <a:pPr marL="171450" indent="-171450">
              <a:buFont typeface="Arial"/>
              <a:buChar char="•"/>
            </a:pPr>
            <a:r>
              <a:rPr lang="en-US" sz="1200" dirty="0" smtClean="0"/>
              <a:t>Date</a:t>
            </a:r>
          </a:p>
        </p:txBody>
      </p:sp>
      <p:sp>
        <p:nvSpPr>
          <p:cNvPr id="15" name="TextBox 14"/>
          <p:cNvSpPr txBox="1"/>
          <p:nvPr/>
        </p:nvSpPr>
        <p:spPr>
          <a:xfrm>
            <a:off x="402122" y="1807075"/>
            <a:ext cx="2028197" cy="1200329"/>
          </a:xfrm>
          <a:prstGeom prst="rect">
            <a:avLst/>
          </a:prstGeom>
          <a:noFill/>
        </p:spPr>
        <p:txBody>
          <a:bodyPr wrap="square" rtlCol="0">
            <a:spAutoFit/>
          </a:bodyPr>
          <a:lstStyle/>
          <a:p>
            <a:pPr marL="171450" indent="-171450">
              <a:buFont typeface="Arial"/>
              <a:buChar char="•"/>
            </a:pPr>
            <a:r>
              <a:rPr lang="en-US" sz="1200" dirty="0" smtClean="0"/>
              <a:t>Model</a:t>
            </a:r>
          </a:p>
          <a:p>
            <a:pPr marL="171450" indent="-171450">
              <a:buFont typeface="Arial"/>
              <a:buChar char="•"/>
            </a:pPr>
            <a:r>
              <a:rPr lang="en-US" sz="1200" dirty="0" smtClean="0"/>
              <a:t>Serial number</a:t>
            </a:r>
          </a:p>
          <a:p>
            <a:pPr marL="171450" indent="-171450">
              <a:buFont typeface="Arial"/>
              <a:buChar char="•"/>
            </a:pPr>
            <a:r>
              <a:rPr lang="en-US" sz="1200" dirty="0" smtClean="0"/>
              <a:t>Owner</a:t>
            </a:r>
          </a:p>
          <a:p>
            <a:pPr marL="171450" indent="-171450">
              <a:buFont typeface="Arial"/>
              <a:buChar char="•"/>
            </a:pPr>
            <a:r>
              <a:rPr lang="en-US" sz="1200" dirty="0" smtClean="0"/>
              <a:t>Vendor</a:t>
            </a:r>
          </a:p>
          <a:p>
            <a:pPr marL="171450" indent="-171450">
              <a:buFont typeface="Arial"/>
              <a:buChar char="•"/>
            </a:pPr>
            <a:r>
              <a:rPr lang="en-US" sz="1200" dirty="0" smtClean="0"/>
              <a:t>Manufacturer</a:t>
            </a:r>
          </a:p>
          <a:p>
            <a:pPr marL="171450" indent="-171450">
              <a:buFont typeface="Arial"/>
              <a:buChar char="•"/>
            </a:pPr>
            <a:r>
              <a:rPr lang="en-US" sz="1200" dirty="0" smtClean="0"/>
              <a:t>Service history</a:t>
            </a:r>
          </a:p>
        </p:txBody>
      </p:sp>
      <p:sp>
        <p:nvSpPr>
          <p:cNvPr id="16" name="TextBox 15"/>
          <p:cNvSpPr txBox="1"/>
          <p:nvPr/>
        </p:nvSpPr>
        <p:spPr>
          <a:xfrm>
            <a:off x="4478363" y="3602751"/>
            <a:ext cx="2242282" cy="369332"/>
          </a:xfrm>
          <a:prstGeom prst="rect">
            <a:avLst/>
          </a:prstGeom>
          <a:noFill/>
        </p:spPr>
        <p:txBody>
          <a:bodyPr wrap="square" rtlCol="0">
            <a:spAutoFit/>
          </a:bodyPr>
          <a:lstStyle/>
          <a:p>
            <a:r>
              <a:rPr lang="en-US" dirty="0" smtClean="0"/>
              <a:t>Deployments</a:t>
            </a:r>
          </a:p>
        </p:txBody>
      </p:sp>
      <p:pic>
        <p:nvPicPr>
          <p:cNvPr id="17" name="Picture 16" descr="IMG_1199.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566703" y="3972083"/>
            <a:ext cx="1424213" cy="1616160"/>
          </a:xfrm>
          <a:prstGeom prst="rect">
            <a:avLst/>
          </a:prstGeom>
        </p:spPr>
      </p:pic>
      <p:sp>
        <p:nvSpPr>
          <p:cNvPr id="18" name="TextBox 17"/>
          <p:cNvSpPr txBox="1"/>
          <p:nvPr/>
        </p:nvSpPr>
        <p:spPr>
          <a:xfrm>
            <a:off x="4566703" y="5627561"/>
            <a:ext cx="2028197" cy="830997"/>
          </a:xfrm>
          <a:prstGeom prst="rect">
            <a:avLst/>
          </a:prstGeom>
          <a:noFill/>
        </p:spPr>
        <p:txBody>
          <a:bodyPr wrap="square" rtlCol="0">
            <a:spAutoFit/>
          </a:bodyPr>
          <a:lstStyle/>
          <a:p>
            <a:pPr marL="171450" indent="-171450">
              <a:buFont typeface="Arial"/>
              <a:buChar char="•"/>
            </a:pPr>
            <a:r>
              <a:rPr lang="en-US" sz="1200" dirty="0" smtClean="0"/>
              <a:t>Deployment type</a:t>
            </a:r>
          </a:p>
          <a:p>
            <a:pPr marL="171450" indent="-171450">
              <a:buFont typeface="Arial"/>
              <a:buChar char="•"/>
            </a:pPr>
            <a:r>
              <a:rPr lang="en-US" sz="1200" dirty="0" smtClean="0"/>
              <a:t>Description</a:t>
            </a:r>
          </a:p>
          <a:p>
            <a:pPr marL="171450" indent="-171450">
              <a:buFont typeface="Arial"/>
              <a:buChar char="•"/>
            </a:pPr>
            <a:r>
              <a:rPr lang="en-US" sz="1200" dirty="0" smtClean="0"/>
              <a:t>Dates</a:t>
            </a:r>
          </a:p>
          <a:p>
            <a:pPr marL="171450" indent="-171450">
              <a:buFont typeface="Arial"/>
              <a:buChar char="•"/>
            </a:pPr>
            <a:r>
              <a:rPr lang="en-US" sz="1200" dirty="0" smtClean="0"/>
              <a:t>Offsets</a:t>
            </a:r>
          </a:p>
        </p:txBody>
      </p:sp>
      <p:sp>
        <p:nvSpPr>
          <p:cNvPr id="19" name="TextBox 18"/>
          <p:cNvSpPr txBox="1"/>
          <p:nvPr/>
        </p:nvSpPr>
        <p:spPr>
          <a:xfrm>
            <a:off x="4660263" y="1068410"/>
            <a:ext cx="2242282" cy="369332"/>
          </a:xfrm>
          <a:prstGeom prst="rect">
            <a:avLst/>
          </a:prstGeom>
          <a:noFill/>
        </p:spPr>
        <p:txBody>
          <a:bodyPr wrap="square" rtlCol="0">
            <a:spAutoFit/>
          </a:bodyPr>
          <a:lstStyle/>
          <a:p>
            <a:r>
              <a:rPr lang="en-US" dirty="0" smtClean="0"/>
              <a:t>Calibrations</a:t>
            </a:r>
          </a:p>
        </p:txBody>
      </p:sp>
      <p:pic>
        <p:nvPicPr>
          <p:cNvPr id="20" name="Picture 19" descr="DSCN1872.JPG"/>
          <p:cNvPicPr>
            <a:picLocks noChangeAspect="1"/>
          </p:cNvPicPr>
          <p:nvPr/>
        </p:nvPicPr>
        <p:blipFill rotWithShape="1">
          <a:blip r:embed="rId8" cstate="print">
            <a:extLst>
              <a:ext uri="{28A0092B-C50C-407E-A947-70E740481C1C}">
                <a14:useLocalDpi xmlns:a14="http://schemas.microsoft.com/office/drawing/2010/main"/>
              </a:ext>
            </a:extLst>
          </a:blip>
          <a:srcRect r="25330"/>
          <a:stretch/>
        </p:blipFill>
        <p:spPr>
          <a:xfrm>
            <a:off x="441520" y="3972083"/>
            <a:ext cx="1179226" cy="1184438"/>
          </a:xfrm>
          <a:prstGeom prst="rect">
            <a:avLst/>
          </a:prstGeom>
        </p:spPr>
      </p:pic>
      <p:pic>
        <p:nvPicPr>
          <p:cNvPr id="22" name="Picture 21"/>
          <p:cNvPicPr>
            <a:picLocks noChangeAspect="1"/>
          </p:cNvPicPr>
          <p:nvPr/>
        </p:nvPicPr>
        <p:blipFill rotWithShape="1">
          <a:blip r:embed="rId9"/>
          <a:srcRect l="10399" r="32023"/>
          <a:stretch/>
        </p:blipFill>
        <p:spPr>
          <a:xfrm>
            <a:off x="2944972" y="4058605"/>
            <a:ext cx="1101852" cy="1431424"/>
          </a:xfrm>
          <a:prstGeom prst="rect">
            <a:avLst/>
          </a:prstGeom>
        </p:spPr>
      </p:pic>
      <p:pic>
        <p:nvPicPr>
          <p:cNvPr id="23" name="Picture 22" descr="DSCN1866.JPG"/>
          <p:cNvPicPr>
            <a:picLocks noChangeAspect="1"/>
          </p:cNvPicPr>
          <p:nvPr/>
        </p:nvPicPr>
        <p:blipFill rotWithShape="1">
          <a:blip r:embed="rId10" cstate="print">
            <a:extLst>
              <a:ext uri="{28A0092B-C50C-407E-A947-70E740481C1C}">
                <a14:useLocalDpi xmlns:a14="http://schemas.microsoft.com/office/drawing/2010/main"/>
              </a:ext>
            </a:extLst>
          </a:blip>
          <a:srcRect l="17199" r="30765"/>
          <a:stretch/>
        </p:blipFill>
        <p:spPr>
          <a:xfrm>
            <a:off x="5990916" y="3972083"/>
            <a:ext cx="1121304" cy="1616160"/>
          </a:xfrm>
          <a:prstGeom prst="rect">
            <a:avLst/>
          </a:prstGeom>
        </p:spPr>
      </p:pic>
      <p:sp>
        <p:nvSpPr>
          <p:cNvPr id="24" name="Right Arrow 23"/>
          <p:cNvSpPr/>
          <p:nvPr/>
        </p:nvSpPr>
        <p:spPr>
          <a:xfrm>
            <a:off x="1620747" y="4656561"/>
            <a:ext cx="399554" cy="329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4081983" y="4656561"/>
            <a:ext cx="399554" cy="329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990618">
            <a:off x="3042339" y="2955195"/>
            <a:ext cx="1173828" cy="329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6200000">
            <a:off x="5342558" y="3159244"/>
            <a:ext cx="399554" cy="329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660263" y="2538982"/>
            <a:ext cx="2028197" cy="461665"/>
          </a:xfrm>
          <a:prstGeom prst="rect">
            <a:avLst/>
          </a:prstGeom>
          <a:noFill/>
        </p:spPr>
        <p:txBody>
          <a:bodyPr wrap="square" rtlCol="0">
            <a:spAutoFit/>
          </a:bodyPr>
          <a:lstStyle/>
          <a:p>
            <a:pPr marL="171450" indent="-171450">
              <a:buFont typeface="Arial"/>
              <a:buChar char="•"/>
            </a:pPr>
            <a:r>
              <a:rPr lang="en-US" sz="1200" dirty="0" smtClean="0"/>
              <a:t>Method </a:t>
            </a:r>
          </a:p>
          <a:p>
            <a:pPr marL="171450" indent="-171450">
              <a:buFont typeface="Arial"/>
              <a:buChar char="•"/>
            </a:pPr>
            <a:r>
              <a:rPr lang="en-US" sz="1200" dirty="0" smtClean="0"/>
              <a:t>Standard</a:t>
            </a:r>
          </a:p>
        </p:txBody>
      </p:sp>
      <p:sp>
        <p:nvSpPr>
          <p:cNvPr id="30" name="TextBox 29"/>
          <p:cNvSpPr txBox="1"/>
          <p:nvPr/>
        </p:nvSpPr>
        <p:spPr>
          <a:xfrm>
            <a:off x="7435957" y="5151995"/>
            <a:ext cx="1621635" cy="646331"/>
          </a:xfrm>
          <a:prstGeom prst="rect">
            <a:avLst/>
          </a:prstGeom>
          <a:noFill/>
        </p:spPr>
        <p:txBody>
          <a:bodyPr wrap="square" rtlCol="0">
            <a:spAutoFit/>
          </a:bodyPr>
          <a:lstStyle/>
          <a:p>
            <a:r>
              <a:rPr lang="en-US" dirty="0" smtClean="0"/>
              <a:t>Time Series Observations</a:t>
            </a:r>
          </a:p>
        </p:txBody>
      </p:sp>
      <p:sp>
        <p:nvSpPr>
          <p:cNvPr id="31" name="Bent Arrow 30"/>
          <p:cNvSpPr/>
          <p:nvPr/>
        </p:nvSpPr>
        <p:spPr>
          <a:xfrm rot="5400000">
            <a:off x="7508197" y="4488477"/>
            <a:ext cx="585216" cy="55405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2"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6580" y="5798326"/>
            <a:ext cx="2586788" cy="8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6027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024"/>
            <a:ext cx="8229600" cy="1125447"/>
          </a:xfrm>
        </p:spPr>
        <p:txBody>
          <a:bodyPr>
            <a:normAutofit/>
          </a:bodyPr>
          <a:lstStyle/>
          <a:p>
            <a:r>
              <a:rPr lang="en-US" dirty="0" smtClean="0"/>
              <a:t>Sampling Workflows</a:t>
            </a:r>
            <a:endParaRPr lang="en-US" dirty="0"/>
          </a:p>
        </p:txBody>
      </p:sp>
      <p:pic>
        <p:nvPicPr>
          <p:cNvPr id="5" name="Picture 3" descr="C:\Documents and Settings\Amber\Desktop\Research\Site Photos\LBR\DSC00422.JPG"/>
          <p:cNvPicPr>
            <a:picLocks noChangeAspect="1" noChangeArrowheads="1"/>
          </p:cNvPicPr>
          <p:nvPr/>
        </p:nvPicPr>
        <p:blipFill>
          <a:blip r:embed="rId2" cstate="print"/>
          <a:srcRect/>
          <a:stretch>
            <a:fillRect/>
          </a:stretch>
        </p:blipFill>
        <p:spPr bwMode="auto">
          <a:xfrm>
            <a:off x="378739" y="1968441"/>
            <a:ext cx="1582357" cy="1186768"/>
          </a:xfrm>
          <a:prstGeom prst="rect">
            <a:avLst/>
          </a:prstGeom>
          <a:noFill/>
        </p:spPr>
      </p:pic>
      <p:pic>
        <p:nvPicPr>
          <p:cNvPr id="6" name="Picture 5"/>
          <p:cNvPicPr>
            <a:picLocks noChangeAspect="1"/>
          </p:cNvPicPr>
          <p:nvPr/>
        </p:nvPicPr>
        <p:blipFill>
          <a:blip r:embed="rId3"/>
          <a:stretch>
            <a:fillRect/>
          </a:stretch>
        </p:blipFill>
        <p:spPr>
          <a:xfrm>
            <a:off x="2342141" y="2313324"/>
            <a:ext cx="971088" cy="971088"/>
          </a:xfrm>
          <a:prstGeom prst="rect">
            <a:avLst/>
          </a:prstGeom>
        </p:spPr>
      </p:pic>
      <p:pic>
        <p:nvPicPr>
          <p:cNvPr id="7" name="Picture 6"/>
          <p:cNvPicPr>
            <a:picLocks noChangeAspect="1"/>
          </p:cNvPicPr>
          <p:nvPr/>
        </p:nvPicPr>
        <p:blipFill>
          <a:blip r:embed="rId3"/>
          <a:stretch>
            <a:fillRect/>
          </a:stretch>
        </p:blipFill>
        <p:spPr>
          <a:xfrm>
            <a:off x="3405497" y="2081914"/>
            <a:ext cx="660925" cy="660925"/>
          </a:xfrm>
          <a:prstGeom prst="rect">
            <a:avLst/>
          </a:prstGeom>
        </p:spPr>
      </p:pic>
      <p:pic>
        <p:nvPicPr>
          <p:cNvPr id="8" name="Picture 7"/>
          <p:cNvPicPr>
            <a:picLocks noChangeAspect="1"/>
          </p:cNvPicPr>
          <p:nvPr/>
        </p:nvPicPr>
        <p:blipFill>
          <a:blip r:embed="rId3"/>
          <a:stretch>
            <a:fillRect/>
          </a:stretch>
        </p:blipFill>
        <p:spPr>
          <a:xfrm>
            <a:off x="3405497" y="2847632"/>
            <a:ext cx="719911" cy="719911"/>
          </a:xfrm>
          <a:prstGeom prst="rect">
            <a:avLst/>
          </a:prstGeom>
        </p:spPr>
      </p:pic>
      <p:pic>
        <p:nvPicPr>
          <p:cNvPr id="9" name="Picture 8"/>
          <p:cNvPicPr>
            <a:picLocks noChangeAspect="1"/>
          </p:cNvPicPr>
          <p:nvPr/>
        </p:nvPicPr>
        <p:blipFill>
          <a:blip r:embed="rId4"/>
          <a:stretch>
            <a:fillRect/>
          </a:stretch>
        </p:blipFill>
        <p:spPr>
          <a:xfrm>
            <a:off x="6769587" y="2136084"/>
            <a:ext cx="1673805" cy="1213509"/>
          </a:xfrm>
          <a:prstGeom prst="rect">
            <a:avLst/>
          </a:prstGeom>
        </p:spPr>
      </p:pic>
      <p:sp>
        <p:nvSpPr>
          <p:cNvPr id="10" name="TextBox 9"/>
          <p:cNvSpPr txBox="1"/>
          <p:nvPr/>
        </p:nvSpPr>
        <p:spPr>
          <a:xfrm>
            <a:off x="241495" y="1417638"/>
            <a:ext cx="2242282" cy="369332"/>
          </a:xfrm>
          <a:prstGeom prst="rect">
            <a:avLst/>
          </a:prstGeom>
          <a:noFill/>
        </p:spPr>
        <p:txBody>
          <a:bodyPr wrap="square" rtlCol="0">
            <a:spAutoFit/>
          </a:bodyPr>
          <a:lstStyle/>
          <a:p>
            <a:r>
              <a:rPr lang="en-US" dirty="0" smtClean="0"/>
              <a:t>Sample collection</a:t>
            </a:r>
          </a:p>
        </p:txBody>
      </p:sp>
      <p:sp>
        <p:nvSpPr>
          <p:cNvPr id="11" name="TextBox 10"/>
          <p:cNvSpPr txBox="1"/>
          <p:nvPr/>
        </p:nvSpPr>
        <p:spPr>
          <a:xfrm>
            <a:off x="2375866" y="1467322"/>
            <a:ext cx="1901711" cy="369332"/>
          </a:xfrm>
          <a:prstGeom prst="rect">
            <a:avLst/>
          </a:prstGeom>
          <a:noFill/>
        </p:spPr>
        <p:txBody>
          <a:bodyPr wrap="square" rtlCol="0">
            <a:spAutoFit/>
          </a:bodyPr>
          <a:lstStyle/>
          <a:p>
            <a:r>
              <a:rPr lang="en-US" dirty="0" smtClean="0"/>
              <a:t>Sample splitting</a:t>
            </a:r>
          </a:p>
        </p:txBody>
      </p:sp>
      <p:sp>
        <p:nvSpPr>
          <p:cNvPr id="12" name="TextBox 11"/>
          <p:cNvSpPr txBox="1"/>
          <p:nvPr/>
        </p:nvSpPr>
        <p:spPr>
          <a:xfrm>
            <a:off x="4432255" y="1499845"/>
            <a:ext cx="1961865" cy="369332"/>
          </a:xfrm>
          <a:prstGeom prst="rect">
            <a:avLst/>
          </a:prstGeom>
          <a:noFill/>
        </p:spPr>
        <p:txBody>
          <a:bodyPr wrap="square" rtlCol="0">
            <a:spAutoFit/>
          </a:bodyPr>
          <a:lstStyle/>
          <a:p>
            <a:r>
              <a:rPr lang="en-US" dirty="0" smtClean="0"/>
              <a:t>Sample processing</a:t>
            </a:r>
          </a:p>
        </p:txBody>
      </p:sp>
      <p:sp>
        <p:nvSpPr>
          <p:cNvPr id="13" name="TextBox 12"/>
          <p:cNvSpPr txBox="1"/>
          <p:nvPr/>
        </p:nvSpPr>
        <p:spPr>
          <a:xfrm>
            <a:off x="6679893" y="1498501"/>
            <a:ext cx="2369798" cy="369332"/>
          </a:xfrm>
          <a:prstGeom prst="rect">
            <a:avLst/>
          </a:prstGeom>
          <a:noFill/>
        </p:spPr>
        <p:txBody>
          <a:bodyPr wrap="square" rtlCol="0">
            <a:spAutoFit/>
          </a:bodyPr>
          <a:lstStyle/>
          <a:p>
            <a:r>
              <a:rPr lang="en-US" dirty="0" smtClean="0"/>
              <a:t>Sample analysis</a:t>
            </a:r>
          </a:p>
        </p:txBody>
      </p:sp>
      <p:sp>
        <p:nvSpPr>
          <p:cNvPr id="14" name="TextBox 13"/>
          <p:cNvSpPr txBox="1"/>
          <p:nvPr/>
        </p:nvSpPr>
        <p:spPr>
          <a:xfrm>
            <a:off x="1905880" y="6161158"/>
            <a:ext cx="4546461" cy="369332"/>
          </a:xfrm>
          <a:prstGeom prst="rect">
            <a:avLst/>
          </a:prstGeom>
          <a:noFill/>
        </p:spPr>
        <p:txBody>
          <a:bodyPr wrap="square" rtlCol="0">
            <a:spAutoFit/>
          </a:bodyPr>
          <a:lstStyle/>
          <a:p>
            <a:r>
              <a:rPr lang="en-US" dirty="0" smtClean="0"/>
              <a:t>Sample analysis actions  result in observations</a:t>
            </a:r>
          </a:p>
        </p:txBody>
      </p:sp>
      <p:sp>
        <p:nvSpPr>
          <p:cNvPr id="15" name="TextBox 14"/>
          <p:cNvSpPr txBox="1"/>
          <p:nvPr/>
        </p:nvSpPr>
        <p:spPr>
          <a:xfrm>
            <a:off x="166050" y="3213316"/>
            <a:ext cx="2028197" cy="1569660"/>
          </a:xfrm>
          <a:prstGeom prst="rect">
            <a:avLst/>
          </a:prstGeom>
          <a:noFill/>
        </p:spPr>
        <p:txBody>
          <a:bodyPr wrap="square" rtlCol="0">
            <a:spAutoFit/>
          </a:bodyPr>
          <a:lstStyle/>
          <a:p>
            <a:pPr marL="171450" indent="-171450">
              <a:buFont typeface="Arial"/>
              <a:buChar char="•"/>
            </a:pPr>
            <a:r>
              <a:rPr lang="en-US" sz="1200" dirty="0" smtClean="0"/>
              <a:t>Sample type</a:t>
            </a:r>
          </a:p>
          <a:p>
            <a:pPr marL="171450" indent="-171450">
              <a:buFont typeface="Arial"/>
              <a:buChar char="•"/>
            </a:pPr>
            <a:r>
              <a:rPr lang="en-US" sz="1200" dirty="0" smtClean="0"/>
              <a:t>Location / sampled </a:t>
            </a:r>
            <a:r>
              <a:rPr lang="en-US" sz="1200" dirty="0"/>
              <a:t>f</a:t>
            </a:r>
            <a:r>
              <a:rPr lang="en-US" sz="1200" dirty="0" smtClean="0"/>
              <a:t>eature</a:t>
            </a:r>
          </a:p>
          <a:p>
            <a:pPr marL="171450" indent="-171450">
              <a:buFont typeface="Arial"/>
              <a:buChar char="•"/>
            </a:pPr>
            <a:r>
              <a:rPr lang="en-US" sz="1200" dirty="0" smtClean="0"/>
              <a:t>Collection method</a:t>
            </a:r>
          </a:p>
          <a:p>
            <a:pPr marL="171450" indent="-171450">
              <a:buFont typeface="Arial"/>
              <a:buChar char="•"/>
            </a:pPr>
            <a:r>
              <a:rPr lang="en-US" sz="1200" dirty="0" smtClean="0"/>
              <a:t>Date</a:t>
            </a:r>
          </a:p>
          <a:p>
            <a:pPr marL="171450" indent="-171450">
              <a:buFont typeface="Arial"/>
              <a:buChar char="•"/>
            </a:pPr>
            <a:r>
              <a:rPr lang="en-US" sz="1200" dirty="0" smtClean="0"/>
              <a:t>People</a:t>
            </a:r>
          </a:p>
          <a:p>
            <a:pPr marL="171450" indent="-171450">
              <a:buFont typeface="Arial"/>
              <a:buChar char="•"/>
            </a:pPr>
            <a:r>
              <a:rPr lang="en-US" sz="1200" dirty="0" smtClean="0"/>
              <a:t>Preservation</a:t>
            </a:r>
          </a:p>
          <a:p>
            <a:pPr marL="171450" indent="-171450">
              <a:buFont typeface="Arial"/>
              <a:buChar char="•"/>
            </a:pPr>
            <a:r>
              <a:rPr lang="en-US" sz="1200" dirty="0" smtClean="0"/>
              <a:t>Identifiers</a:t>
            </a:r>
          </a:p>
          <a:p>
            <a:pPr marL="171450" indent="-171450">
              <a:buFont typeface="Arial"/>
              <a:buChar char="•"/>
            </a:pPr>
            <a:r>
              <a:rPr lang="en-US" sz="1200" dirty="0" smtClean="0"/>
              <a:t>Sampled medium</a:t>
            </a:r>
          </a:p>
        </p:txBody>
      </p:sp>
      <p:cxnSp>
        <p:nvCxnSpPr>
          <p:cNvPr id="17" name="Straight Arrow Connector 16"/>
          <p:cNvCxnSpPr/>
          <p:nvPr/>
        </p:nvCxnSpPr>
        <p:spPr>
          <a:xfrm flipV="1">
            <a:off x="3127435" y="2535376"/>
            <a:ext cx="402384" cy="20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127435" y="2742839"/>
            <a:ext cx="402384" cy="349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274336" y="3692096"/>
            <a:ext cx="2077786" cy="461665"/>
          </a:xfrm>
          <a:prstGeom prst="rect">
            <a:avLst/>
          </a:prstGeom>
          <a:noFill/>
        </p:spPr>
        <p:txBody>
          <a:bodyPr wrap="square" rtlCol="0">
            <a:spAutoFit/>
          </a:bodyPr>
          <a:lstStyle/>
          <a:p>
            <a:pPr marL="171450" indent="-171450">
              <a:buFont typeface="Arial"/>
              <a:buChar char="•"/>
            </a:pPr>
            <a:r>
              <a:rPr lang="en-US" sz="1200" dirty="0" smtClean="0"/>
              <a:t>Sample hierarchy</a:t>
            </a:r>
          </a:p>
          <a:p>
            <a:pPr marL="171450" indent="-171450">
              <a:buFont typeface="Arial"/>
              <a:buChar char="•"/>
            </a:pPr>
            <a:r>
              <a:rPr lang="en-US" sz="1200" dirty="0" smtClean="0"/>
              <a:t>Parent/child relationships</a:t>
            </a:r>
          </a:p>
        </p:txBody>
      </p:sp>
      <p:pic>
        <p:nvPicPr>
          <p:cNvPr id="22" name="Picture 21"/>
          <p:cNvPicPr>
            <a:picLocks noChangeAspect="1"/>
          </p:cNvPicPr>
          <p:nvPr/>
        </p:nvPicPr>
        <p:blipFill>
          <a:blip r:embed="rId5"/>
          <a:stretch>
            <a:fillRect/>
          </a:stretch>
        </p:blipFill>
        <p:spPr>
          <a:xfrm>
            <a:off x="4723898" y="2223800"/>
            <a:ext cx="1247664" cy="1247664"/>
          </a:xfrm>
          <a:prstGeom prst="rect">
            <a:avLst/>
          </a:prstGeom>
        </p:spPr>
      </p:pic>
      <p:sp>
        <p:nvSpPr>
          <p:cNvPr id="23" name="TextBox 22"/>
          <p:cNvSpPr txBox="1"/>
          <p:nvPr/>
        </p:nvSpPr>
        <p:spPr>
          <a:xfrm>
            <a:off x="4564647" y="3692096"/>
            <a:ext cx="1887695" cy="646331"/>
          </a:xfrm>
          <a:prstGeom prst="rect">
            <a:avLst/>
          </a:prstGeom>
          <a:noFill/>
        </p:spPr>
        <p:txBody>
          <a:bodyPr wrap="square" rtlCol="0">
            <a:spAutoFit/>
          </a:bodyPr>
          <a:lstStyle/>
          <a:p>
            <a:pPr marL="171450" indent="-171450">
              <a:buFont typeface="Arial"/>
              <a:buChar char="•"/>
            </a:pPr>
            <a:r>
              <a:rPr lang="en-US" sz="1200" dirty="0" smtClean="0"/>
              <a:t>Preparation method</a:t>
            </a:r>
          </a:p>
          <a:p>
            <a:pPr marL="171450" indent="-171450">
              <a:buFont typeface="Arial"/>
              <a:buChar char="•"/>
            </a:pPr>
            <a:r>
              <a:rPr lang="en-US" sz="1200" dirty="0" smtClean="0"/>
              <a:t>Processing method</a:t>
            </a:r>
          </a:p>
          <a:p>
            <a:pPr marL="171450" indent="-171450">
              <a:buFont typeface="Arial"/>
              <a:buChar char="•"/>
            </a:pPr>
            <a:r>
              <a:rPr lang="en-US" sz="1200" dirty="0" smtClean="0"/>
              <a:t>People</a:t>
            </a:r>
          </a:p>
        </p:txBody>
      </p:sp>
      <p:sp>
        <p:nvSpPr>
          <p:cNvPr id="26" name="TextBox 25"/>
          <p:cNvSpPr txBox="1"/>
          <p:nvPr/>
        </p:nvSpPr>
        <p:spPr>
          <a:xfrm>
            <a:off x="6679893" y="3509708"/>
            <a:ext cx="1887695" cy="830997"/>
          </a:xfrm>
          <a:prstGeom prst="rect">
            <a:avLst/>
          </a:prstGeom>
          <a:noFill/>
        </p:spPr>
        <p:txBody>
          <a:bodyPr wrap="square" rtlCol="0">
            <a:spAutoFit/>
          </a:bodyPr>
          <a:lstStyle/>
          <a:p>
            <a:pPr marL="171450" indent="-171450">
              <a:buFont typeface="Arial"/>
              <a:buChar char="•"/>
            </a:pPr>
            <a:r>
              <a:rPr lang="en-US" sz="1200" dirty="0" smtClean="0"/>
              <a:t>Analytical method</a:t>
            </a:r>
          </a:p>
          <a:p>
            <a:pPr marL="171450" indent="-171450">
              <a:buFont typeface="Arial"/>
              <a:buChar char="•"/>
            </a:pPr>
            <a:r>
              <a:rPr lang="en-US" sz="1200" dirty="0" smtClean="0"/>
              <a:t>Instrument</a:t>
            </a:r>
          </a:p>
          <a:p>
            <a:pPr marL="171450" indent="-171450">
              <a:buFont typeface="Arial"/>
              <a:buChar char="•"/>
            </a:pPr>
            <a:r>
              <a:rPr lang="en-US" sz="1200" dirty="0" smtClean="0"/>
              <a:t>People</a:t>
            </a:r>
          </a:p>
          <a:p>
            <a:pPr marL="171450" indent="-171450">
              <a:buFont typeface="Arial"/>
              <a:buChar char="•"/>
            </a:pPr>
            <a:r>
              <a:rPr lang="en-US" sz="1200" dirty="0" smtClean="0"/>
              <a:t>Date</a:t>
            </a:r>
          </a:p>
        </p:txBody>
      </p:sp>
      <p:pic>
        <p:nvPicPr>
          <p:cNvPr id="27" name="Picture 26"/>
          <p:cNvPicPr>
            <a:picLocks noChangeAspect="1"/>
          </p:cNvPicPr>
          <p:nvPr/>
        </p:nvPicPr>
        <p:blipFill>
          <a:blip r:embed="rId6"/>
          <a:stretch>
            <a:fillRect/>
          </a:stretch>
        </p:blipFill>
        <p:spPr>
          <a:xfrm>
            <a:off x="2552738" y="4839559"/>
            <a:ext cx="2794992" cy="1389660"/>
          </a:xfrm>
          <a:prstGeom prst="rect">
            <a:avLst/>
          </a:prstGeom>
        </p:spPr>
      </p:pic>
      <p:sp>
        <p:nvSpPr>
          <p:cNvPr id="28" name="Right Arrow 27"/>
          <p:cNvSpPr/>
          <p:nvPr/>
        </p:nvSpPr>
        <p:spPr>
          <a:xfrm>
            <a:off x="2046998" y="2627461"/>
            <a:ext cx="454676" cy="4403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a:off x="4098153" y="2627461"/>
            <a:ext cx="454676" cy="4403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6166782" y="2627461"/>
            <a:ext cx="454676" cy="4403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307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0" y="1087932"/>
            <a:ext cx="9144000" cy="4099034"/>
          </a:xfrm>
          <a:prstGeom prst="rect">
            <a:avLst/>
          </a:prstGeom>
        </p:spPr>
      </p:pic>
      <p:sp>
        <p:nvSpPr>
          <p:cNvPr id="2" name="Title 1"/>
          <p:cNvSpPr>
            <a:spLocks noGrp="1"/>
          </p:cNvSpPr>
          <p:nvPr>
            <p:ph type="title"/>
          </p:nvPr>
        </p:nvSpPr>
        <p:spPr>
          <a:xfrm>
            <a:off x="457200" y="0"/>
            <a:ext cx="8229600" cy="1087932"/>
          </a:xfrm>
        </p:spPr>
        <p:txBody>
          <a:bodyPr/>
          <a:lstStyle/>
          <a:p>
            <a:r>
              <a:rPr lang="en-US" dirty="0" smtClean="0"/>
              <a:t>Actions and Results</a:t>
            </a:r>
            <a:endParaRPr lang="en-US" dirty="0"/>
          </a:p>
        </p:txBody>
      </p:sp>
      <p:sp>
        <p:nvSpPr>
          <p:cNvPr id="6" name="TextBox 5"/>
          <p:cNvSpPr txBox="1"/>
          <p:nvPr/>
        </p:nvSpPr>
        <p:spPr>
          <a:xfrm>
            <a:off x="161170" y="5144709"/>
            <a:ext cx="8982829" cy="1569660"/>
          </a:xfrm>
          <a:prstGeom prst="rect">
            <a:avLst/>
          </a:prstGeom>
          <a:noFill/>
        </p:spPr>
        <p:txBody>
          <a:bodyPr wrap="square" rtlCol="0">
            <a:spAutoFit/>
          </a:bodyPr>
          <a:lstStyle/>
          <a:p>
            <a:pPr marL="342900" indent="-342900">
              <a:buFont typeface="Arial"/>
              <a:buChar char="•"/>
            </a:pPr>
            <a:r>
              <a:rPr lang="en-US" sz="2400" dirty="0" smtClean="0"/>
              <a:t>An Action is performed on or at a </a:t>
            </a:r>
            <a:r>
              <a:rPr lang="en-US" sz="2400" dirty="0" err="1" smtClean="0"/>
              <a:t>SamplingFeature</a:t>
            </a:r>
            <a:r>
              <a:rPr lang="en-US" sz="2400" dirty="0" smtClean="0"/>
              <a:t> using a Method</a:t>
            </a:r>
          </a:p>
          <a:p>
            <a:pPr marL="342900" indent="-342900">
              <a:buFont typeface="Arial"/>
              <a:buChar char="•"/>
            </a:pPr>
            <a:r>
              <a:rPr lang="en-US" sz="2400" dirty="0" smtClean="0"/>
              <a:t>Actions can be related to each other</a:t>
            </a:r>
          </a:p>
          <a:p>
            <a:pPr marL="342900" indent="-342900">
              <a:buFont typeface="Arial"/>
              <a:buChar char="•"/>
            </a:pPr>
            <a:r>
              <a:rPr lang="en-US" sz="2400" dirty="0" smtClean="0"/>
              <a:t>Some Actions produce Results</a:t>
            </a:r>
          </a:p>
          <a:p>
            <a:pPr marL="342900" indent="-342900">
              <a:buFont typeface="Arial"/>
              <a:buChar char="•"/>
            </a:pPr>
            <a:r>
              <a:rPr lang="en-US" sz="2400" dirty="0" smtClean="0"/>
              <a:t>Results have a Variable, Units, and a </a:t>
            </a:r>
            <a:r>
              <a:rPr lang="en-US" sz="2400" dirty="0" err="1" smtClean="0"/>
              <a:t>ProcessingLevel</a:t>
            </a:r>
            <a:endParaRPr lang="en-US" sz="2400" dirty="0" smtClean="0"/>
          </a:p>
        </p:txBody>
      </p:sp>
      <p:sp>
        <p:nvSpPr>
          <p:cNvPr id="18" name="Up Arrow 17"/>
          <p:cNvSpPr/>
          <p:nvPr/>
        </p:nvSpPr>
        <p:spPr>
          <a:xfrm>
            <a:off x="4145301" y="2140405"/>
            <a:ext cx="199852" cy="2681954"/>
          </a:xfrm>
          <a:prstGeom prst="upArrow">
            <a:avLst>
              <a:gd name="adj1" fmla="val 50000"/>
              <a:gd name="adj2" fmla="val 117744"/>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18"/>
          <p:cNvSpPr/>
          <p:nvPr/>
        </p:nvSpPr>
        <p:spPr>
          <a:xfrm rot="5400000">
            <a:off x="2082321" y="1395794"/>
            <a:ext cx="199852" cy="1141086"/>
          </a:xfrm>
          <a:prstGeom prst="upArrow">
            <a:avLst>
              <a:gd name="adj1" fmla="val 50000"/>
              <a:gd name="adj2" fmla="val 117744"/>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urved Up Arrow 19"/>
          <p:cNvSpPr/>
          <p:nvPr/>
        </p:nvSpPr>
        <p:spPr>
          <a:xfrm>
            <a:off x="2133895" y="3423359"/>
            <a:ext cx="541533" cy="270774"/>
          </a:xfrm>
          <a:prstGeom prst="curvedUp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rot="10800000">
            <a:off x="2127448" y="2931059"/>
            <a:ext cx="541533" cy="270774"/>
          </a:xfrm>
          <a:prstGeom prst="curvedUp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Up Arrow 21"/>
          <p:cNvSpPr/>
          <p:nvPr/>
        </p:nvSpPr>
        <p:spPr>
          <a:xfrm rot="5400000">
            <a:off x="4434246" y="1375293"/>
            <a:ext cx="199852" cy="962898"/>
          </a:xfrm>
          <a:prstGeom prst="upArrow">
            <a:avLst>
              <a:gd name="adj1" fmla="val 50000"/>
              <a:gd name="adj2" fmla="val 117744"/>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962559" y="1025074"/>
            <a:ext cx="2114555" cy="325573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348280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2" grpId="1"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3080"/>
            <a:ext cx="9144000" cy="1143000"/>
          </a:xfrm>
        </p:spPr>
        <p:txBody>
          <a:bodyPr>
            <a:normAutofit/>
          </a:bodyPr>
          <a:lstStyle/>
          <a:p>
            <a:r>
              <a:rPr lang="en-US" sz="3600" dirty="0" smtClean="0"/>
              <a:t>Monitoring Equipment Management</a:t>
            </a:r>
            <a:endParaRPr lang="en-US" sz="3600" dirty="0"/>
          </a:p>
        </p:txBody>
      </p:sp>
      <p:pic>
        <p:nvPicPr>
          <p:cNvPr id="3" name="Picture 2"/>
          <p:cNvPicPr>
            <a:picLocks noChangeAspect="1"/>
          </p:cNvPicPr>
          <p:nvPr/>
        </p:nvPicPr>
        <p:blipFill>
          <a:blip r:embed="rId2"/>
          <a:stretch>
            <a:fillRect/>
          </a:stretch>
        </p:blipFill>
        <p:spPr>
          <a:xfrm>
            <a:off x="113300" y="1642707"/>
            <a:ext cx="3039604" cy="2880870"/>
          </a:xfrm>
          <a:prstGeom prst="rect">
            <a:avLst/>
          </a:prstGeom>
          <a:ln>
            <a:solidFill>
              <a:schemeClr val="bg1">
                <a:lumMod val="75000"/>
              </a:schemeClr>
            </a:solidFill>
          </a:ln>
        </p:spPr>
      </p:pic>
      <p:pic>
        <p:nvPicPr>
          <p:cNvPr id="12" name="Picture 11"/>
          <p:cNvPicPr>
            <a:picLocks noChangeAspect="1"/>
          </p:cNvPicPr>
          <p:nvPr/>
        </p:nvPicPr>
        <p:blipFill>
          <a:blip r:embed="rId3"/>
          <a:stretch>
            <a:fillRect/>
          </a:stretch>
        </p:blipFill>
        <p:spPr>
          <a:xfrm>
            <a:off x="3346580" y="1660721"/>
            <a:ext cx="2559693" cy="2304007"/>
          </a:xfrm>
          <a:prstGeom prst="rect">
            <a:avLst/>
          </a:prstGeom>
          <a:ln>
            <a:solidFill>
              <a:srgbClr val="BFBFBF"/>
            </a:solidFill>
          </a:ln>
        </p:spPr>
      </p:pic>
      <p:pic>
        <p:nvPicPr>
          <p:cNvPr id="13" name="Picture 12"/>
          <p:cNvPicPr>
            <a:picLocks noChangeAspect="1"/>
          </p:cNvPicPr>
          <p:nvPr/>
        </p:nvPicPr>
        <p:blipFill>
          <a:blip r:embed="rId4"/>
          <a:stretch>
            <a:fillRect/>
          </a:stretch>
        </p:blipFill>
        <p:spPr>
          <a:xfrm>
            <a:off x="6103195" y="879920"/>
            <a:ext cx="3045471" cy="2769223"/>
          </a:xfrm>
          <a:prstGeom prst="rect">
            <a:avLst/>
          </a:prstGeom>
          <a:ln>
            <a:solidFill>
              <a:srgbClr val="BFBFBF"/>
            </a:solidFill>
          </a:ln>
        </p:spPr>
      </p:pic>
      <p:sp>
        <p:nvSpPr>
          <p:cNvPr id="16" name="TextBox 15"/>
          <p:cNvSpPr txBox="1"/>
          <p:nvPr/>
        </p:nvSpPr>
        <p:spPr>
          <a:xfrm>
            <a:off x="139062" y="611866"/>
            <a:ext cx="8473062" cy="923330"/>
          </a:xfrm>
          <a:prstGeom prst="rect">
            <a:avLst/>
          </a:prstGeom>
          <a:noFill/>
        </p:spPr>
        <p:txBody>
          <a:bodyPr wrap="square" numCol="1" rtlCol="0">
            <a:spAutoFit/>
          </a:bodyPr>
          <a:lstStyle/>
          <a:p>
            <a:pPr marL="285750" indent="-285750">
              <a:buFont typeface="Arial"/>
              <a:buChar char="•"/>
            </a:pPr>
            <a:r>
              <a:rPr lang="en-US" dirty="0" smtClean="0"/>
              <a:t>Record site information, site visits, and field activity details</a:t>
            </a:r>
          </a:p>
          <a:p>
            <a:pPr marL="285750" indent="-285750">
              <a:buFont typeface="Arial"/>
              <a:buChar char="•"/>
            </a:pPr>
            <a:r>
              <a:rPr lang="en-US" dirty="0"/>
              <a:t>S</a:t>
            </a:r>
            <a:r>
              <a:rPr lang="en-US" dirty="0" smtClean="0"/>
              <a:t>tore information on physical equipment</a:t>
            </a:r>
          </a:p>
          <a:p>
            <a:pPr marL="285750" indent="-285750">
              <a:buFont typeface="Arial"/>
              <a:buChar char="•"/>
            </a:pPr>
            <a:r>
              <a:rPr lang="en-US" dirty="0"/>
              <a:t>T</a:t>
            </a:r>
            <a:r>
              <a:rPr lang="en-US" dirty="0" smtClean="0"/>
              <a:t>rack equipment deployments, calibrations, service events</a:t>
            </a:r>
            <a:endParaRPr lang="en-US" dirty="0"/>
          </a:p>
        </p:txBody>
      </p:sp>
      <p:pic>
        <p:nvPicPr>
          <p:cNvPr id="18" name="Picture 17"/>
          <p:cNvPicPr>
            <a:picLocks noChangeAspect="1"/>
          </p:cNvPicPr>
          <p:nvPr/>
        </p:nvPicPr>
        <p:blipFill>
          <a:blip r:embed="rId5"/>
          <a:stretch>
            <a:fillRect/>
          </a:stretch>
        </p:blipFill>
        <p:spPr>
          <a:xfrm>
            <a:off x="218621" y="3167872"/>
            <a:ext cx="2323402" cy="2751127"/>
          </a:xfrm>
          <a:prstGeom prst="rect">
            <a:avLst/>
          </a:prstGeom>
          <a:ln>
            <a:solidFill>
              <a:srgbClr val="BFBFBF"/>
            </a:solidFill>
          </a:ln>
        </p:spPr>
      </p:pic>
      <p:pic>
        <p:nvPicPr>
          <p:cNvPr id="11" name="Picture 10"/>
          <p:cNvPicPr>
            <a:picLocks noChangeAspect="1"/>
          </p:cNvPicPr>
          <p:nvPr/>
        </p:nvPicPr>
        <p:blipFill rotWithShape="1">
          <a:blip r:embed="rId6"/>
          <a:srcRect b="12576"/>
          <a:stretch/>
        </p:blipFill>
        <p:spPr>
          <a:xfrm>
            <a:off x="1199628" y="5023739"/>
            <a:ext cx="2267468" cy="1788914"/>
          </a:xfrm>
          <a:prstGeom prst="rect">
            <a:avLst/>
          </a:prstGeom>
          <a:ln>
            <a:solidFill>
              <a:schemeClr val="bg1">
                <a:lumMod val="75000"/>
              </a:schemeClr>
            </a:solidFill>
          </a:ln>
        </p:spPr>
      </p:pic>
      <p:pic>
        <p:nvPicPr>
          <p:cNvPr id="19" name="Picture 18"/>
          <p:cNvPicPr>
            <a:picLocks noChangeAspect="1"/>
          </p:cNvPicPr>
          <p:nvPr/>
        </p:nvPicPr>
        <p:blipFill>
          <a:blip r:embed="rId7"/>
          <a:stretch>
            <a:fillRect/>
          </a:stretch>
        </p:blipFill>
        <p:spPr>
          <a:xfrm>
            <a:off x="3616394" y="3221914"/>
            <a:ext cx="2453163" cy="3236863"/>
          </a:xfrm>
          <a:prstGeom prst="rect">
            <a:avLst/>
          </a:prstGeom>
          <a:ln>
            <a:solidFill>
              <a:srgbClr val="BFBFBF"/>
            </a:solidFill>
          </a:ln>
        </p:spPr>
      </p:pic>
      <p:pic>
        <p:nvPicPr>
          <p:cNvPr id="20" name="Picture 19"/>
          <p:cNvPicPr>
            <a:picLocks noChangeAspect="1"/>
          </p:cNvPicPr>
          <p:nvPr/>
        </p:nvPicPr>
        <p:blipFill>
          <a:blip r:embed="rId8"/>
          <a:stretch>
            <a:fillRect/>
          </a:stretch>
        </p:blipFill>
        <p:spPr>
          <a:xfrm>
            <a:off x="6243714" y="3907596"/>
            <a:ext cx="2145915" cy="2695907"/>
          </a:xfrm>
          <a:prstGeom prst="rect">
            <a:avLst/>
          </a:prstGeom>
          <a:ln>
            <a:solidFill>
              <a:srgbClr val="BFBFBF"/>
            </a:solidFill>
          </a:ln>
        </p:spPr>
      </p:pic>
      <p:pic>
        <p:nvPicPr>
          <p:cNvPr id="14" name="Picture 13"/>
          <p:cNvPicPr>
            <a:picLocks noChangeAspect="1"/>
          </p:cNvPicPr>
          <p:nvPr/>
        </p:nvPicPr>
        <p:blipFill>
          <a:blip r:embed="rId9"/>
          <a:stretch>
            <a:fillRect/>
          </a:stretch>
        </p:blipFill>
        <p:spPr>
          <a:xfrm>
            <a:off x="7649667" y="2674594"/>
            <a:ext cx="2147401" cy="2466006"/>
          </a:xfrm>
          <a:prstGeom prst="rect">
            <a:avLst/>
          </a:prstGeom>
          <a:ln>
            <a:solidFill>
              <a:srgbClr val="BFBFBF"/>
            </a:solidFill>
          </a:ln>
        </p:spPr>
      </p:pic>
    </p:spTree>
    <p:extLst>
      <p:ext uri="{BB962C8B-B14F-4D97-AF65-F5344CB8AC3E}">
        <p14:creationId xmlns:p14="http://schemas.microsoft.com/office/powerpoint/2010/main" val="24724101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Requirement: </a:t>
            </a:r>
            <a:br>
              <a:rPr lang="en-US" dirty="0" smtClean="0"/>
            </a:br>
            <a:r>
              <a:rPr lang="en-US" sz="4000" dirty="0" smtClean="0"/>
              <a:t>Support Multiple Functional Use Cases</a:t>
            </a:r>
            <a:endParaRPr lang="en-US" sz="40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92074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3352800" y="762000"/>
            <a:ext cx="2514600" cy="762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Catalog</a:t>
            </a:r>
            <a:endParaRPr lang="en-US" sz="2800" dirty="0">
              <a:solidFill>
                <a:schemeClr val="tx1"/>
              </a:solidFill>
            </a:endParaRPr>
          </a:p>
        </p:txBody>
      </p:sp>
      <p:sp>
        <p:nvSpPr>
          <p:cNvPr id="51" name="Rectangle 50"/>
          <p:cNvSpPr/>
          <p:nvPr/>
        </p:nvSpPr>
        <p:spPr>
          <a:xfrm>
            <a:off x="304800" y="5080000"/>
            <a:ext cx="2514600" cy="762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Data Server</a:t>
            </a:r>
            <a:endParaRPr lang="en-US" sz="2800" dirty="0">
              <a:solidFill>
                <a:schemeClr val="tx1"/>
              </a:solidFill>
            </a:endParaRPr>
          </a:p>
        </p:txBody>
      </p:sp>
      <p:sp>
        <p:nvSpPr>
          <p:cNvPr id="52" name="Rectangle 51"/>
          <p:cNvSpPr/>
          <p:nvPr/>
        </p:nvSpPr>
        <p:spPr>
          <a:xfrm>
            <a:off x="6477000" y="5080000"/>
            <a:ext cx="2514600" cy="762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Clients</a:t>
            </a:r>
            <a:endParaRPr lang="en-US" sz="2800" dirty="0">
              <a:solidFill>
                <a:schemeClr val="tx1"/>
              </a:solidFill>
            </a:endParaRPr>
          </a:p>
        </p:txBody>
      </p:sp>
      <p:cxnSp>
        <p:nvCxnSpPr>
          <p:cNvPr id="53" name="Straight Arrow Connector 52"/>
          <p:cNvCxnSpPr>
            <a:stCxn id="51" idx="0"/>
            <a:endCxn id="50" idx="2"/>
          </p:cNvCxnSpPr>
          <p:nvPr/>
        </p:nvCxnSpPr>
        <p:spPr>
          <a:xfrm flipV="1">
            <a:off x="1562100" y="1524000"/>
            <a:ext cx="3048000" cy="35560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0" idx="2"/>
            <a:endCxn id="52" idx="0"/>
          </p:cNvCxnSpPr>
          <p:nvPr/>
        </p:nvCxnSpPr>
        <p:spPr>
          <a:xfrm>
            <a:off x="4610100" y="1524000"/>
            <a:ext cx="3124200" cy="35560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1" idx="3"/>
            <a:endCxn id="52" idx="1"/>
          </p:cNvCxnSpPr>
          <p:nvPr/>
        </p:nvCxnSpPr>
        <p:spPr>
          <a:xfrm>
            <a:off x="2819400" y="5461000"/>
            <a:ext cx="36576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Can 55"/>
          <p:cNvSpPr/>
          <p:nvPr/>
        </p:nvSpPr>
        <p:spPr>
          <a:xfrm>
            <a:off x="5715000" y="635000"/>
            <a:ext cx="1447800" cy="116988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Metadata</a:t>
            </a:r>
          </a:p>
          <a:p>
            <a:pPr algn="ctr"/>
            <a:r>
              <a:rPr lang="en-US" sz="2400" dirty="0" smtClean="0">
                <a:solidFill>
                  <a:schemeClr val="tx1"/>
                </a:solidFill>
              </a:rPr>
              <a:t>Catalog</a:t>
            </a:r>
          </a:p>
        </p:txBody>
      </p:sp>
      <p:sp>
        <p:nvSpPr>
          <p:cNvPr id="73" name="Can 72"/>
          <p:cNvSpPr/>
          <p:nvPr/>
        </p:nvSpPr>
        <p:spPr>
          <a:xfrm>
            <a:off x="152400" y="3928922"/>
            <a:ext cx="1409700" cy="121457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Storage</a:t>
            </a:r>
          </a:p>
        </p:txBody>
      </p:sp>
      <p:sp>
        <p:nvSpPr>
          <p:cNvPr id="77" name="TextBox 76"/>
          <p:cNvSpPr txBox="1"/>
          <p:nvPr/>
        </p:nvSpPr>
        <p:spPr>
          <a:xfrm rot="18670781">
            <a:off x="1478217" y="2611102"/>
            <a:ext cx="3256596" cy="523220"/>
          </a:xfrm>
          <a:prstGeom prst="rect">
            <a:avLst/>
          </a:prstGeom>
          <a:noFill/>
        </p:spPr>
        <p:txBody>
          <a:bodyPr wrap="none" rtlCol="0">
            <a:spAutoFit/>
          </a:bodyPr>
          <a:lstStyle/>
          <a:p>
            <a:r>
              <a:rPr lang="en-US" sz="2800" dirty="0" smtClean="0"/>
              <a:t>Metadata Harvesting</a:t>
            </a:r>
            <a:endParaRPr lang="en-US" sz="2800" dirty="0"/>
          </a:p>
        </p:txBody>
      </p:sp>
      <p:sp>
        <p:nvSpPr>
          <p:cNvPr id="78" name="TextBox 77"/>
          <p:cNvSpPr txBox="1"/>
          <p:nvPr/>
        </p:nvSpPr>
        <p:spPr>
          <a:xfrm rot="2854636">
            <a:off x="5125114" y="2883245"/>
            <a:ext cx="2364750" cy="523220"/>
          </a:xfrm>
          <a:prstGeom prst="rect">
            <a:avLst/>
          </a:prstGeom>
          <a:noFill/>
        </p:spPr>
        <p:txBody>
          <a:bodyPr wrap="none" rtlCol="0">
            <a:spAutoFit/>
          </a:bodyPr>
          <a:lstStyle/>
          <a:p>
            <a:r>
              <a:rPr lang="en-US" sz="2800" dirty="0" smtClean="0"/>
              <a:t>Data Discovery</a:t>
            </a:r>
            <a:endParaRPr lang="en-US" sz="2800" dirty="0"/>
          </a:p>
        </p:txBody>
      </p:sp>
      <p:sp>
        <p:nvSpPr>
          <p:cNvPr id="79" name="TextBox 78"/>
          <p:cNvSpPr txBox="1"/>
          <p:nvPr/>
        </p:nvSpPr>
        <p:spPr>
          <a:xfrm>
            <a:off x="3414559" y="4987914"/>
            <a:ext cx="2146742" cy="523220"/>
          </a:xfrm>
          <a:prstGeom prst="rect">
            <a:avLst/>
          </a:prstGeom>
          <a:noFill/>
        </p:spPr>
        <p:txBody>
          <a:bodyPr wrap="none" rtlCol="0">
            <a:spAutoFit/>
          </a:bodyPr>
          <a:lstStyle/>
          <a:p>
            <a:r>
              <a:rPr lang="en-US" sz="2800" dirty="0" smtClean="0"/>
              <a:t>Data Delivery</a:t>
            </a:r>
            <a:endParaRPr lang="en-US" sz="2800" dirty="0"/>
          </a:p>
        </p:txBody>
      </p:sp>
      <p:sp>
        <p:nvSpPr>
          <p:cNvPr id="80" name="Flowchart: Document 79"/>
          <p:cNvSpPr/>
          <p:nvPr/>
        </p:nvSpPr>
        <p:spPr>
          <a:xfrm>
            <a:off x="914400" y="2349500"/>
            <a:ext cx="1522210" cy="12065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Metadata</a:t>
            </a:r>
          </a:p>
          <a:p>
            <a:pPr algn="ctr"/>
            <a:r>
              <a:rPr lang="en-US" sz="2400" dirty="0" smtClean="0">
                <a:solidFill>
                  <a:schemeClr val="tx1"/>
                </a:solidFill>
              </a:rPr>
              <a:t>Transfer</a:t>
            </a:r>
            <a:endParaRPr lang="en-US" sz="2400" dirty="0">
              <a:solidFill>
                <a:schemeClr val="tx1"/>
              </a:solidFill>
            </a:endParaRPr>
          </a:p>
        </p:txBody>
      </p:sp>
      <p:sp>
        <p:nvSpPr>
          <p:cNvPr id="81" name="Flowchart: Document 80"/>
          <p:cNvSpPr/>
          <p:nvPr/>
        </p:nvSpPr>
        <p:spPr>
          <a:xfrm>
            <a:off x="6934200" y="2349500"/>
            <a:ext cx="1524000" cy="12065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Metadata</a:t>
            </a:r>
          </a:p>
          <a:p>
            <a:pPr algn="ctr"/>
            <a:r>
              <a:rPr lang="en-US" sz="2400" dirty="0" smtClean="0">
                <a:solidFill>
                  <a:schemeClr val="tx1"/>
                </a:solidFill>
              </a:rPr>
              <a:t>Transfer</a:t>
            </a:r>
            <a:endParaRPr lang="en-US" sz="2400" dirty="0">
              <a:solidFill>
                <a:schemeClr val="tx1"/>
              </a:solidFill>
            </a:endParaRPr>
          </a:p>
        </p:txBody>
      </p:sp>
      <p:sp>
        <p:nvSpPr>
          <p:cNvPr id="82" name="Flowchart: Document 81"/>
          <p:cNvSpPr/>
          <p:nvPr/>
        </p:nvSpPr>
        <p:spPr>
          <a:xfrm>
            <a:off x="3904786" y="5651500"/>
            <a:ext cx="1353014" cy="11430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dirty="0" smtClean="0">
                <a:solidFill>
                  <a:schemeClr val="tx1"/>
                </a:solidFill>
              </a:rPr>
              <a:t>ata</a:t>
            </a:r>
          </a:p>
          <a:p>
            <a:pPr algn="ctr"/>
            <a:r>
              <a:rPr lang="en-US" sz="2400" dirty="0" smtClean="0">
                <a:solidFill>
                  <a:schemeClr val="tx1"/>
                </a:solidFill>
              </a:rPr>
              <a:t>Transfer</a:t>
            </a:r>
            <a:endParaRPr lang="en-US" sz="2400" dirty="0">
              <a:solidFill>
                <a:schemeClr val="tx1"/>
              </a:solidFill>
            </a:endParaRPr>
          </a:p>
        </p:txBody>
      </p:sp>
      <p:cxnSp>
        <p:nvCxnSpPr>
          <p:cNvPr id="83" name="Straight Arrow Connector 82"/>
          <p:cNvCxnSpPr/>
          <p:nvPr/>
        </p:nvCxnSpPr>
        <p:spPr>
          <a:xfrm flipV="1">
            <a:off x="4327580" y="1905000"/>
            <a:ext cx="1387421" cy="1714500"/>
          </a:xfrm>
          <a:prstGeom prst="straightConnector1">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1562100" y="4381500"/>
            <a:ext cx="2171700" cy="381000"/>
          </a:xfrm>
          <a:prstGeom prst="straightConnector1">
            <a:avLst/>
          </a:prstGeom>
          <a:ln w="38100">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5486401" y="3500106"/>
            <a:ext cx="2114101" cy="969325"/>
          </a:xfrm>
          <a:custGeom>
            <a:avLst/>
            <a:gdLst>
              <a:gd name="connsiteX0" fmla="*/ 0 w 2114101"/>
              <a:gd name="connsiteY0" fmla="*/ 1173480 h 1446637"/>
              <a:gd name="connsiteX1" fmla="*/ 1127760 w 2114101"/>
              <a:gd name="connsiteY1" fmla="*/ 1417320 h 1446637"/>
              <a:gd name="connsiteX2" fmla="*/ 1874520 w 2114101"/>
              <a:gd name="connsiteY2" fmla="*/ 1310640 h 1446637"/>
              <a:gd name="connsiteX3" fmla="*/ 2087880 w 2114101"/>
              <a:gd name="connsiteY3" fmla="*/ 243840 h 1446637"/>
              <a:gd name="connsiteX4" fmla="*/ 2103120 w 2114101"/>
              <a:gd name="connsiteY4" fmla="*/ 0 h 1446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101" h="1446637">
                <a:moveTo>
                  <a:pt x="0" y="1173480"/>
                </a:moveTo>
                <a:cubicBezTo>
                  <a:pt x="407670" y="1283970"/>
                  <a:pt x="815340" y="1394460"/>
                  <a:pt x="1127760" y="1417320"/>
                </a:cubicBezTo>
                <a:cubicBezTo>
                  <a:pt x="1440180" y="1440180"/>
                  <a:pt x="1714500" y="1506220"/>
                  <a:pt x="1874520" y="1310640"/>
                </a:cubicBezTo>
                <a:cubicBezTo>
                  <a:pt x="2034540" y="1115060"/>
                  <a:pt x="2049780" y="462280"/>
                  <a:pt x="2087880" y="243840"/>
                </a:cubicBezTo>
                <a:cubicBezTo>
                  <a:pt x="2125980" y="25400"/>
                  <a:pt x="2114550" y="12700"/>
                  <a:pt x="2103120" y="0"/>
                </a:cubicBezTo>
              </a:path>
            </a:pathLst>
          </a:custGeom>
          <a:noFill/>
          <a:ln w="38100" cmpd="sng">
            <a:solidFill>
              <a:schemeClr val="accent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1703304" y="3476343"/>
            <a:ext cx="1954297" cy="905157"/>
          </a:xfrm>
          <a:custGeom>
            <a:avLst/>
            <a:gdLst>
              <a:gd name="connsiteX0" fmla="*/ 1954297 w 1954297"/>
              <a:gd name="connsiteY0" fmla="*/ 777240 h 1086188"/>
              <a:gd name="connsiteX1" fmla="*/ 1024657 w 1954297"/>
              <a:gd name="connsiteY1" fmla="*/ 1005840 h 1086188"/>
              <a:gd name="connsiteX2" fmla="*/ 445537 w 1954297"/>
              <a:gd name="connsiteY2" fmla="*/ 1051560 h 1086188"/>
              <a:gd name="connsiteX3" fmla="*/ 64537 w 1954297"/>
              <a:gd name="connsiteY3" fmla="*/ 518160 h 1086188"/>
              <a:gd name="connsiteX4" fmla="*/ 3577 w 1954297"/>
              <a:gd name="connsiteY4" fmla="*/ 0 h 108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297" h="1086188">
                <a:moveTo>
                  <a:pt x="1954297" y="777240"/>
                </a:moveTo>
                <a:cubicBezTo>
                  <a:pt x="1615207" y="868680"/>
                  <a:pt x="1276117" y="960120"/>
                  <a:pt x="1024657" y="1005840"/>
                </a:cubicBezTo>
                <a:cubicBezTo>
                  <a:pt x="773197" y="1051560"/>
                  <a:pt x="605557" y="1132840"/>
                  <a:pt x="445537" y="1051560"/>
                </a:cubicBezTo>
                <a:cubicBezTo>
                  <a:pt x="285517" y="970280"/>
                  <a:pt x="138197" y="693420"/>
                  <a:pt x="64537" y="518160"/>
                </a:cubicBezTo>
                <a:cubicBezTo>
                  <a:pt x="-9123" y="342900"/>
                  <a:pt x="-2773" y="171450"/>
                  <a:pt x="3577" y="0"/>
                </a:cubicBezTo>
              </a:path>
            </a:pathLst>
          </a:custGeom>
          <a:noFill/>
          <a:ln w="38100">
            <a:solidFill>
              <a:schemeClr val="accent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024068" y="4381500"/>
            <a:ext cx="916997" cy="1798320"/>
          </a:xfrm>
          <a:custGeom>
            <a:avLst/>
            <a:gdLst>
              <a:gd name="connsiteX0" fmla="*/ 916997 w 916997"/>
              <a:gd name="connsiteY0" fmla="*/ 0 h 2157984"/>
              <a:gd name="connsiteX1" fmla="*/ 417125 w 916997"/>
              <a:gd name="connsiteY1" fmla="*/ 451104 h 2157984"/>
              <a:gd name="connsiteX2" fmla="*/ 112325 w 916997"/>
              <a:gd name="connsiteY2" fmla="*/ 804672 h 2157984"/>
              <a:gd name="connsiteX3" fmla="*/ 2597 w 916997"/>
              <a:gd name="connsiteY3" fmla="*/ 1267968 h 2157984"/>
              <a:gd name="connsiteX4" fmla="*/ 75749 w 916997"/>
              <a:gd name="connsiteY4" fmla="*/ 1597152 h 2157984"/>
              <a:gd name="connsiteX5" fmla="*/ 490277 w 916997"/>
              <a:gd name="connsiteY5" fmla="*/ 2023872 h 2157984"/>
              <a:gd name="connsiteX6" fmla="*/ 868229 w 916997"/>
              <a:gd name="connsiteY6" fmla="*/ 2157984 h 215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997" h="2157984">
                <a:moveTo>
                  <a:pt x="916997" y="0"/>
                </a:moveTo>
                <a:cubicBezTo>
                  <a:pt x="734117" y="158496"/>
                  <a:pt x="551237" y="316992"/>
                  <a:pt x="417125" y="451104"/>
                </a:cubicBezTo>
                <a:cubicBezTo>
                  <a:pt x="283013" y="585216"/>
                  <a:pt x="181413" y="668528"/>
                  <a:pt x="112325" y="804672"/>
                </a:cubicBezTo>
                <a:cubicBezTo>
                  <a:pt x="43237" y="940816"/>
                  <a:pt x="8693" y="1135888"/>
                  <a:pt x="2597" y="1267968"/>
                </a:cubicBezTo>
                <a:cubicBezTo>
                  <a:pt x="-3499" y="1400048"/>
                  <a:pt x="-5531" y="1471168"/>
                  <a:pt x="75749" y="1597152"/>
                </a:cubicBezTo>
                <a:cubicBezTo>
                  <a:pt x="157029" y="1723136"/>
                  <a:pt x="358197" y="1930400"/>
                  <a:pt x="490277" y="2023872"/>
                </a:cubicBezTo>
                <a:cubicBezTo>
                  <a:pt x="622357" y="2117344"/>
                  <a:pt x="745293" y="2137664"/>
                  <a:pt x="868229" y="2157984"/>
                </a:cubicBezTo>
              </a:path>
            </a:pathLst>
          </a:custGeom>
          <a:noFill/>
          <a:ln w="38100">
            <a:solidFill>
              <a:schemeClr val="accent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a:off x="3352800" y="3556000"/>
            <a:ext cx="2514600" cy="1016000"/>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Information Model</a:t>
            </a:r>
            <a:endParaRPr lang="en-US" sz="2800" dirty="0">
              <a:solidFill>
                <a:schemeClr val="tx1"/>
              </a:solidFill>
            </a:endParaRPr>
          </a:p>
        </p:txBody>
      </p:sp>
      <p:grpSp>
        <p:nvGrpSpPr>
          <p:cNvPr id="5" name="Group 4"/>
          <p:cNvGrpSpPr/>
          <p:nvPr/>
        </p:nvGrpSpPr>
        <p:grpSpPr>
          <a:xfrm>
            <a:off x="76200" y="124271"/>
            <a:ext cx="3048000" cy="1907729"/>
            <a:chOff x="76200" y="149124"/>
            <a:chExt cx="3048000" cy="2289276"/>
          </a:xfrm>
        </p:grpSpPr>
        <p:sp>
          <p:nvSpPr>
            <p:cNvPr id="49" name="Rectangle 48"/>
            <p:cNvSpPr/>
            <p:nvPr/>
          </p:nvSpPr>
          <p:spPr>
            <a:xfrm>
              <a:off x="76200" y="238780"/>
              <a:ext cx="3048000" cy="219962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a:off x="381000" y="762000"/>
              <a:ext cx="1066800" cy="1066800"/>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Database</a:t>
              </a:r>
            </a:p>
            <a:p>
              <a:pPr algn="ctr"/>
              <a:r>
                <a:rPr lang="en-US" sz="1600" dirty="0" smtClean="0">
                  <a:solidFill>
                    <a:schemeClr val="tx1"/>
                  </a:solidFill>
                </a:rPr>
                <a:t>Encoding</a:t>
              </a:r>
              <a:endParaRPr lang="en-US" sz="1600" dirty="0">
                <a:solidFill>
                  <a:schemeClr val="tx1"/>
                </a:solidFill>
              </a:endParaRPr>
            </a:p>
          </p:txBody>
        </p:sp>
        <p:sp>
          <p:nvSpPr>
            <p:cNvPr id="91" name="Flowchart: Document 90"/>
            <p:cNvSpPr/>
            <p:nvPr/>
          </p:nvSpPr>
          <p:spPr>
            <a:xfrm>
              <a:off x="1751705" y="762000"/>
              <a:ext cx="1196161" cy="10668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XML Schema</a:t>
              </a:r>
            </a:p>
            <a:p>
              <a:pPr algn="ctr"/>
              <a:r>
                <a:rPr lang="en-US" sz="1600" dirty="0" smtClean="0">
                  <a:solidFill>
                    <a:schemeClr val="tx1"/>
                  </a:solidFill>
                </a:rPr>
                <a:t>Encoding</a:t>
              </a:r>
              <a:endParaRPr lang="en-US" sz="1600" dirty="0">
                <a:solidFill>
                  <a:schemeClr val="tx1"/>
                </a:solidFill>
              </a:endParaRPr>
            </a:p>
          </p:txBody>
        </p:sp>
        <p:sp>
          <p:nvSpPr>
            <p:cNvPr id="92" name="TextBox 91"/>
            <p:cNvSpPr txBox="1"/>
            <p:nvPr/>
          </p:nvSpPr>
          <p:spPr>
            <a:xfrm>
              <a:off x="914400" y="149124"/>
              <a:ext cx="1523106" cy="627864"/>
            </a:xfrm>
            <a:prstGeom prst="rect">
              <a:avLst/>
            </a:prstGeom>
            <a:noFill/>
          </p:spPr>
          <p:txBody>
            <a:bodyPr wrap="square" rtlCol="0">
              <a:spAutoFit/>
            </a:bodyPr>
            <a:lstStyle/>
            <a:p>
              <a:r>
                <a:rPr lang="en-US" sz="2800" dirty="0" smtClean="0"/>
                <a:t>Legend</a:t>
              </a:r>
              <a:endParaRPr lang="en-US" sz="2800" dirty="0"/>
            </a:p>
          </p:txBody>
        </p:sp>
        <p:cxnSp>
          <p:nvCxnSpPr>
            <p:cNvPr id="93" name="Straight Arrow Connector 92"/>
            <p:cNvCxnSpPr/>
            <p:nvPr/>
          </p:nvCxnSpPr>
          <p:spPr>
            <a:xfrm>
              <a:off x="227706" y="2286000"/>
              <a:ext cx="228510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6200" y="1828800"/>
              <a:ext cx="2928258" cy="443198"/>
            </a:xfrm>
            <a:prstGeom prst="rect">
              <a:avLst/>
            </a:prstGeom>
            <a:noFill/>
          </p:spPr>
          <p:txBody>
            <a:bodyPr wrap="square" rtlCol="0">
              <a:spAutoFit/>
            </a:bodyPr>
            <a:lstStyle/>
            <a:p>
              <a:r>
                <a:rPr lang="en-US" dirty="0" smtClean="0"/>
                <a:t>Data and Metadata Transfer</a:t>
              </a:r>
              <a:endParaRPr lang="en-US" dirty="0"/>
            </a:p>
          </p:txBody>
        </p:sp>
      </p:grpSp>
      <p:sp>
        <p:nvSpPr>
          <p:cNvPr id="2" name="Oval 1"/>
          <p:cNvSpPr/>
          <p:nvPr/>
        </p:nvSpPr>
        <p:spPr>
          <a:xfrm>
            <a:off x="-672372" y="3386974"/>
            <a:ext cx="4294113" cy="407184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150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3" grpId="0" animBg="1"/>
      <p:bldP spid="80" grpId="0" animBg="1"/>
      <p:bldP spid="81" grpId="0" animBg="1"/>
      <p:bldP spid="82" grpId="0" animBg="1"/>
      <p:bldP spid="86" grpId="0" animBg="1"/>
      <p:bldP spid="87" grpId="0" animBg="1"/>
      <p:bldP spid="88" grpId="0" animBg="1"/>
      <p:bldP spid="89"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77825"/>
          </a:xfrm>
        </p:spPr>
        <p:txBody>
          <a:bodyPr>
            <a:normAutofit/>
          </a:bodyPr>
          <a:lstStyle/>
          <a:p>
            <a:r>
              <a:rPr lang="en-US" sz="5400" dirty="0" smtClean="0"/>
              <a:t>Storage Implementation </a:t>
            </a:r>
            <a:endParaRPr lang="en-US" sz="5400" dirty="0"/>
          </a:p>
        </p:txBody>
      </p:sp>
      <p:sp>
        <p:nvSpPr>
          <p:cNvPr id="3" name="Content Placeholder 2"/>
          <p:cNvSpPr>
            <a:spLocks noGrp="1"/>
          </p:cNvSpPr>
          <p:nvPr>
            <p:ph idx="1"/>
          </p:nvPr>
        </p:nvSpPr>
        <p:spPr>
          <a:xfrm>
            <a:off x="457200" y="1377825"/>
            <a:ext cx="8229600" cy="4748338"/>
          </a:xfrm>
        </p:spPr>
        <p:txBody>
          <a:bodyPr>
            <a:normAutofit/>
          </a:bodyPr>
          <a:lstStyle/>
          <a:p>
            <a:r>
              <a:rPr lang="en-US" sz="2800" dirty="0"/>
              <a:t>Multiple </a:t>
            </a:r>
            <a:r>
              <a:rPr lang="en-US" sz="2800" dirty="0" smtClean="0"/>
              <a:t>platform </a:t>
            </a:r>
            <a:r>
              <a:rPr lang="en-US" sz="2800" dirty="0"/>
              <a:t>s</a:t>
            </a:r>
            <a:r>
              <a:rPr lang="en-US" sz="2800" dirty="0" smtClean="0"/>
              <a:t>upport</a:t>
            </a:r>
          </a:p>
          <a:p>
            <a:r>
              <a:rPr lang="en-US" sz="2800" dirty="0" smtClean="0"/>
              <a:t>Storage implementation available for multiple Relational Database Management Systems (RDBMS) </a:t>
            </a:r>
          </a:p>
          <a:p>
            <a:r>
              <a:rPr lang="en-US" sz="2800" dirty="0" smtClean="0"/>
              <a:t>Python-based software tools for multiple platforms </a:t>
            </a:r>
            <a:endParaRPr lang="en-US" sz="2800" dirty="0"/>
          </a:p>
        </p:txBody>
      </p:sp>
      <p:pic>
        <p:nvPicPr>
          <p:cNvPr id="5" name="Picture 4"/>
          <p:cNvPicPr>
            <a:picLocks noChangeAspect="1"/>
          </p:cNvPicPr>
          <p:nvPr/>
        </p:nvPicPr>
        <p:blipFill>
          <a:blip r:embed="rId2"/>
          <a:stretch>
            <a:fillRect/>
          </a:stretch>
        </p:blipFill>
        <p:spPr>
          <a:xfrm>
            <a:off x="6059044" y="3635704"/>
            <a:ext cx="1608477" cy="830015"/>
          </a:xfrm>
          <a:prstGeom prst="rect">
            <a:avLst/>
          </a:prstGeom>
        </p:spPr>
      </p:pic>
      <p:pic>
        <p:nvPicPr>
          <p:cNvPr id="6" name="Picture 5"/>
          <p:cNvPicPr>
            <a:picLocks noChangeAspect="1"/>
          </p:cNvPicPr>
          <p:nvPr/>
        </p:nvPicPr>
        <p:blipFill>
          <a:blip r:embed="rId3"/>
          <a:stretch>
            <a:fillRect/>
          </a:stretch>
        </p:blipFill>
        <p:spPr>
          <a:xfrm>
            <a:off x="7135021" y="4734068"/>
            <a:ext cx="1174472" cy="952784"/>
          </a:xfrm>
          <a:prstGeom prst="rect">
            <a:avLst/>
          </a:prstGeom>
        </p:spPr>
      </p:pic>
      <p:pic>
        <p:nvPicPr>
          <p:cNvPr id="8" name="Picture 7"/>
          <p:cNvPicPr>
            <a:picLocks noChangeAspect="1"/>
          </p:cNvPicPr>
          <p:nvPr/>
        </p:nvPicPr>
        <p:blipFill>
          <a:blip r:embed="rId4"/>
          <a:stretch>
            <a:fillRect/>
          </a:stretch>
        </p:blipFill>
        <p:spPr>
          <a:xfrm>
            <a:off x="5847370" y="5548550"/>
            <a:ext cx="1287651" cy="1054005"/>
          </a:xfrm>
          <a:prstGeom prst="rect">
            <a:avLst/>
          </a:prstGeom>
        </p:spPr>
      </p:pic>
      <p:pic>
        <p:nvPicPr>
          <p:cNvPr id="9" name="Picture 2" descr="SQLit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545" y="3635704"/>
            <a:ext cx="1389662" cy="637981"/>
          </a:xfrm>
          <a:prstGeom prst="rect">
            <a:avLst/>
          </a:prstGeom>
          <a:noFill/>
          <a:extLst>
            <a:ext uri="{909E8E84-426E-40dd-AFC4-6F175D3DCCD1}">
              <a14:hiddenFill xmlns:a14="http://schemas.microsoft.com/office/drawing/2010/main">
                <a:solidFill>
                  <a:srgbClr val="FFFFFF"/>
                </a:solidFill>
              </a14:hiddenFill>
            </a:ext>
          </a:extLst>
        </p:spPr>
      </p:pic>
      <p:sp>
        <p:nvSpPr>
          <p:cNvPr id="11" name="Can 10"/>
          <p:cNvSpPr/>
          <p:nvPr/>
        </p:nvSpPr>
        <p:spPr>
          <a:xfrm>
            <a:off x="3771581" y="5088295"/>
            <a:ext cx="1463560" cy="1302770"/>
          </a:xfrm>
          <a:prstGeom prst="can">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ODM2</a:t>
            </a:r>
            <a:endParaRPr lang="en-US" b="1" dirty="0"/>
          </a:p>
        </p:txBody>
      </p:sp>
      <p:cxnSp>
        <p:nvCxnSpPr>
          <p:cNvPr id="14" name="Straight Arrow Connector 13"/>
          <p:cNvCxnSpPr/>
          <p:nvPr/>
        </p:nvCxnSpPr>
        <p:spPr>
          <a:xfrm flipV="1">
            <a:off x="4717888" y="4273685"/>
            <a:ext cx="12451" cy="644899"/>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44756" y="4607281"/>
            <a:ext cx="829946" cy="481015"/>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497156" y="5217434"/>
            <a:ext cx="1499339" cy="111369"/>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497156" y="5686852"/>
            <a:ext cx="677546" cy="140736"/>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6"/>
          <a:srcRect t="2781" r="9237" b="-464"/>
          <a:stretch/>
        </p:blipFill>
        <p:spPr>
          <a:xfrm>
            <a:off x="196918" y="3539905"/>
            <a:ext cx="3339896" cy="2353251"/>
          </a:xfrm>
          <a:prstGeom prst="rect">
            <a:avLst/>
          </a:prstGeom>
          <a:ln w="6350" cmpd="sng">
            <a:solidFill>
              <a:srgbClr val="000000"/>
            </a:solidFill>
          </a:ln>
        </p:spPr>
      </p:pic>
      <p:pic>
        <p:nvPicPr>
          <p:cNvPr id="12" name="Picture 11"/>
          <p:cNvPicPr>
            <a:picLocks noChangeAspect="1"/>
          </p:cNvPicPr>
          <p:nvPr/>
        </p:nvPicPr>
        <p:blipFill>
          <a:blip r:embed="rId7"/>
          <a:stretch>
            <a:fillRect/>
          </a:stretch>
        </p:blipFill>
        <p:spPr>
          <a:xfrm>
            <a:off x="586134" y="5246888"/>
            <a:ext cx="2410057" cy="1807543"/>
          </a:xfrm>
          <a:prstGeom prst="rect">
            <a:avLst/>
          </a:prstGeom>
        </p:spPr>
      </p:pic>
    </p:spTree>
    <p:extLst>
      <p:ext uri="{BB962C8B-B14F-4D97-AF65-F5344CB8AC3E}">
        <p14:creationId xmlns:p14="http://schemas.microsoft.com/office/powerpoint/2010/main" val="42878682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Status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solidFill>
                  <a:srgbClr val="800000"/>
                </a:solidFill>
              </a:rPr>
              <a:t>ODM2 is an information model for spatially discrete, feature-based earth observations</a:t>
            </a:r>
          </a:p>
          <a:p>
            <a:r>
              <a:rPr lang="en-US" dirty="0" smtClean="0"/>
              <a:t>ODM2 </a:t>
            </a:r>
            <a:r>
              <a:rPr lang="en-US" dirty="0" smtClean="0"/>
              <a:t>supports </a:t>
            </a:r>
            <a:r>
              <a:rPr lang="en-US" dirty="0" smtClean="0"/>
              <a:t>sensor and </a:t>
            </a:r>
            <a:r>
              <a:rPr lang="en-US" dirty="0" smtClean="0"/>
              <a:t>sample </a:t>
            </a:r>
            <a:r>
              <a:rPr lang="en-US" dirty="0" smtClean="0"/>
              <a:t>based data – and many other result types</a:t>
            </a:r>
          </a:p>
          <a:p>
            <a:r>
              <a:rPr lang="en-US" dirty="0" smtClean="0">
                <a:solidFill>
                  <a:srgbClr val="800000"/>
                </a:solidFill>
              </a:rPr>
              <a:t>Integration </a:t>
            </a:r>
            <a:r>
              <a:rPr lang="en-US" dirty="0" smtClean="0">
                <a:solidFill>
                  <a:srgbClr val="800000"/>
                </a:solidFill>
              </a:rPr>
              <a:t>of sensor and sample-based data in the Critical Zone Observatory Integrated Data Management System (</a:t>
            </a:r>
            <a:r>
              <a:rPr lang="en-US" dirty="0" err="1" smtClean="0">
                <a:solidFill>
                  <a:srgbClr val="800000"/>
                </a:solidFill>
              </a:rPr>
              <a:t>CZOData</a:t>
            </a:r>
            <a:r>
              <a:rPr lang="en-US" dirty="0" smtClean="0">
                <a:solidFill>
                  <a:srgbClr val="800000"/>
                </a:solidFill>
              </a:rPr>
              <a:t>)</a:t>
            </a:r>
          </a:p>
          <a:p>
            <a:r>
              <a:rPr lang="en-US" dirty="0" smtClean="0"/>
              <a:t>Implementation of ODM2 in production systems at IEDA</a:t>
            </a:r>
          </a:p>
          <a:p>
            <a:r>
              <a:rPr lang="en-US" dirty="0" smtClean="0">
                <a:solidFill>
                  <a:srgbClr val="800000"/>
                </a:solidFill>
              </a:rPr>
              <a:t>Development of supporting software tools for more general use via </a:t>
            </a:r>
            <a:r>
              <a:rPr lang="en-US" dirty="0" err="1" smtClean="0">
                <a:solidFill>
                  <a:srgbClr val="800000"/>
                </a:solidFill>
              </a:rPr>
              <a:t>BiG</a:t>
            </a:r>
            <a:r>
              <a:rPr lang="en-US" dirty="0" smtClean="0">
                <a:solidFill>
                  <a:srgbClr val="800000"/>
                </a:solidFill>
              </a:rPr>
              <a:t> CZ SSI </a:t>
            </a:r>
            <a:r>
              <a:rPr lang="en-US" dirty="0" smtClean="0">
                <a:solidFill>
                  <a:srgbClr val="800000"/>
                </a:solidFill>
              </a:rPr>
              <a:t>project</a:t>
            </a:r>
          </a:p>
          <a:p>
            <a:r>
              <a:rPr lang="en-US" dirty="0" smtClean="0"/>
              <a:t>Storage of time series and sample-based data for HydroShare</a:t>
            </a:r>
            <a:endParaRPr lang="en-US" dirty="0"/>
          </a:p>
        </p:txBody>
      </p:sp>
    </p:spTree>
    <p:extLst>
      <p:ext uri="{BB962C8B-B14F-4D97-AF65-F5344CB8AC3E}">
        <p14:creationId xmlns:p14="http://schemas.microsoft.com/office/powerpoint/2010/main" val="8925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455" y="1567278"/>
            <a:ext cx="3810067" cy="1358355"/>
          </a:xfrm>
        </p:spPr>
        <p:txBody>
          <a:bodyPr>
            <a:normAutofit/>
          </a:bodyPr>
          <a:lstStyle/>
          <a:p>
            <a:pPr algn="l"/>
            <a:r>
              <a:rPr lang="en-US" dirty="0" smtClean="0"/>
              <a:t>ODM2 on</a:t>
            </a:r>
            <a:br>
              <a:rPr lang="en-US" dirty="0" smtClean="0"/>
            </a:br>
            <a:endParaRPr lang="en-US" sz="3600" dirty="0"/>
          </a:p>
        </p:txBody>
      </p:sp>
      <p:sp>
        <p:nvSpPr>
          <p:cNvPr id="3" name="Content Placeholder 2"/>
          <p:cNvSpPr>
            <a:spLocks noGrp="1"/>
          </p:cNvSpPr>
          <p:nvPr>
            <p:ph idx="1"/>
          </p:nvPr>
        </p:nvSpPr>
        <p:spPr>
          <a:xfrm>
            <a:off x="657566" y="2328024"/>
            <a:ext cx="7925551" cy="3782535"/>
          </a:xfrm>
        </p:spPr>
        <p:txBody>
          <a:bodyPr>
            <a:normAutofit fontScale="77500" lnSpcReduction="20000"/>
          </a:bodyPr>
          <a:lstStyle/>
          <a:p>
            <a:r>
              <a:rPr lang="en-US" u="sng" dirty="0" smtClean="0"/>
              <a:t>Available now</a:t>
            </a:r>
            <a:r>
              <a:rPr lang="en-US" dirty="0" smtClean="0"/>
              <a:t>:</a:t>
            </a:r>
          </a:p>
          <a:p>
            <a:pPr lvl="1"/>
            <a:r>
              <a:rPr lang="en-US" dirty="0" smtClean="0"/>
              <a:t>Storage implementations for Microsoft SQL Server, MySQL, </a:t>
            </a:r>
            <a:r>
              <a:rPr lang="en-US" dirty="0" err="1" smtClean="0"/>
              <a:t>PostgreSQL</a:t>
            </a:r>
            <a:r>
              <a:rPr lang="en-US" dirty="0" smtClean="0"/>
              <a:t>, SQLite</a:t>
            </a:r>
          </a:p>
          <a:p>
            <a:pPr lvl="1"/>
            <a:r>
              <a:rPr lang="en-US" dirty="0" smtClean="0"/>
              <a:t>Documentation and use cases for information model</a:t>
            </a:r>
          </a:p>
          <a:p>
            <a:pPr lvl="1"/>
            <a:r>
              <a:rPr lang="en-US" dirty="0" smtClean="0"/>
              <a:t>Python API for database interaction </a:t>
            </a:r>
          </a:p>
          <a:p>
            <a:r>
              <a:rPr lang="en-US" u="sng" dirty="0" smtClean="0"/>
              <a:t>Coming soon</a:t>
            </a:r>
            <a:r>
              <a:rPr lang="en-US" dirty="0" smtClean="0"/>
              <a:t>:</a:t>
            </a:r>
          </a:p>
          <a:p>
            <a:pPr lvl="1"/>
            <a:r>
              <a:rPr lang="en-US" dirty="0" smtClean="0"/>
              <a:t>ODM2 data loader(s) and input templates</a:t>
            </a:r>
          </a:p>
          <a:p>
            <a:pPr lvl="1"/>
            <a:r>
              <a:rPr lang="en-US" dirty="0" smtClean="0"/>
              <a:t>CUAHSI HIS </a:t>
            </a:r>
            <a:r>
              <a:rPr lang="en-US" dirty="0" err="1" smtClean="0"/>
              <a:t>WaterOneFlow</a:t>
            </a:r>
            <a:r>
              <a:rPr lang="en-US" dirty="0" smtClean="0"/>
              <a:t> web services</a:t>
            </a:r>
          </a:p>
          <a:p>
            <a:pPr lvl="1"/>
            <a:r>
              <a:rPr lang="en-US" dirty="0" smtClean="0"/>
              <a:t>ODM Tools for QA/QC of sensor data</a:t>
            </a:r>
          </a:p>
          <a:p>
            <a:pPr lvl="1"/>
            <a:r>
              <a:rPr lang="en-US" dirty="0" smtClean="0"/>
              <a:t>Web interface for recording field </a:t>
            </a:r>
            <a:r>
              <a:rPr lang="en-US" dirty="0" smtClean="0"/>
              <a:t>activities and sampling workflows</a:t>
            </a:r>
            <a:endParaRPr lang="en-US" dirty="0"/>
          </a:p>
        </p:txBody>
      </p:sp>
      <p:pic>
        <p:nvPicPr>
          <p:cNvPr id="4" name="Picture 3"/>
          <p:cNvPicPr>
            <a:picLocks noChangeAspect="1"/>
          </p:cNvPicPr>
          <p:nvPr/>
        </p:nvPicPr>
        <p:blipFill>
          <a:blip r:embed="rId2"/>
          <a:stretch>
            <a:fillRect/>
          </a:stretch>
        </p:blipFill>
        <p:spPr>
          <a:xfrm>
            <a:off x="7869286" y="5613113"/>
            <a:ext cx="1202963" cy="120296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3" y="1842912"/>
            <a:ext cx="1381782" cy="370177"/>
          </a:xfrm>
          <a:prstGeom prst="rect">
            <a:avLst/>
          </a:prstGeom>
        </p:spPr>
      </p:pic>
      <p:sp>
        <p:nvSpPr>
          <p:cNvPr id="6" name="TextBox 5"/>
          <p:cNvSpPr txBox="1"/>
          <p:nvPr/>
        </p:nvSpPr>
        <p:spPr>
          <a:xfrm>
            <a:off x="0" y="206304"/>
            <a:ext cx="9144000" cy="1107996"/>
          </a:xfrm>
          <a:prstGeom prst="rect">
            <a:avLst/>
          </a:prstGeom>
          <a:noFill/>
        </p:spPr>
        <p:txBody>
          <a:bodyPr wrap="square" rtlCol="0">
            <a:spAutoFit/>
          </a:bodyPr>
          <a:lstStyle/>
          <a:p>
            <a:pPr algn="ctr"/>
            <a:r>
              <a:rPr lang="en-US" sz="6600" dirty="0" smtClean="0"/>
              <a:t>Questions?</a:t>
            </a:r>
            <a:endParaRPr lang="en-US" sz="6600" dirty="0"/>
          </a:p>
        </p:txBody>
      </p:sp>
      <p:sp>
        <p:nvSpPr>
          <p:cNvPr id="7" name="TextBox 6"/>
          <p:cNvSpPr txBox="1"/>
          <p:nvPr/>
        </p:nvSpPr>
        <p:spPr>
          <a:xfrm>
            <a:off x="2249938" y="6077823"/>
            <a:ext cx="5228367" cy="523220"/>
          </a:xfrm>
          <a:prstGeom prst="rect">
            <a:avLst/>
          </a:prstGeom>
          <a:noFill/>
        </p:spPr>
        <p:txBody>
          <a:bodyPr wrap="square" rtlCol="0">
            <a:spAutoFit/>
          </a:bodyPr>
          <a:lstStyle/>
          <a:p>
            <a:r>
              <a:rPr lang="en-US" sz="2800" dirty="0">
                <a:hlinkClick r:id="rId4"/>
              </a:rPr>
              <a:t>https://github.com/UCHIC/ODM2</a:t>
            </a:r>
            <a:r>
              <a:rPr lang="en-US" sz="2800" dirty="0"/>
              <a:t> </a:t>
            </a:r>
          </a:p>
        </p:txBody>
      </p:sp>
      <p:pic>
        <p:nvPicPr>
          <p:cNvPr id="8" name="Picture 7" descr="nsf4c"/>
          <p:cNvPicPr>
            <a:picLocks noChangeAspect="1" noChangeArrowheads="1"/>
          </p:cNvPicPr>
          <p:nvPr/>
        </p:nvPicPr>
        <p:blipFill>
          <a:blip r:embed="rId5" cstate="print"/>
          <a:srcRect/>
          <a:stretch>
            <a:fillRect/>
          </a:stretch>
        </p:blipFill>
        <p:spPr bwMode="auto">
          <a:xfrm>
            <a:off x="76200" y="6019800"/>
            <a:ext cx="760006" cy="738188"/>
          </a:xfrm>
          <a:prstGeom prst="rect">
            <a:avLst/>
          </a:prstGeom>
          <a:noFill/>
          <a:ln w="9525">
            <a:noFill/>
            <a:miter lim="800000"/>
            <a:headEnd/>
            <a:tailEnd/>
          </a:ln>
        </p:spPr>
      </p:pic>
      <p:sp>
        <p:nvSpPr>
          <p:cNvPr id="9" name="Rectangle 8"/>
          <p:cNvSpPr>
            <a:spLocks noChangeArrowheads="1"/>
          </p:cNvSpPr>
          <p:nvPr/>
        </p:nvSpPr>
        <p:spPr bwMode="auto">
          <a:xfrm>
            <a:off x="838200" y="6167757"/>
            <a:ext cx="1143000" cy="461643"/>
          </a:xfrm>
          <a:prstGeom prst="rect">
            <a:avLst/>
          </a:prstGeom>
          <a:noFill/>
          <a:ln w="9525">
            <a:noFill/>
            <a:miter lim="800000"/>
            <a:headEnd/>
            <a:tailEnd/>
          </a:ln>
        </p:spPr>
        <p:txBody>
          <a:bodyPr wrap="square" lIns="91418" tIns="45709" rIns="91418" bIns="45709">
            <a:spAutoFit/>
          </a:bodyPr>
          <a:lstStyle/>
          <a:p>
            <a:pPr defTabSz="4388412"/>
            <a:r>
              <a:rPr lang="en-US" sz="1200" dirty="0" smtClean="0"/>
              <a:t>Support:  </a:t>
            </a:r>
          </a:p>
          <a:p>
            <a:pPr defTabSz="4388412"/>
            <a:r>
              <a:rPr lang="en-US" sz="1200" dirty="0" smtClean="0"/>
              <a:t>1224638</a:t>
            </a:r>
            <a:endParaRPr lang="en-US" sz="1200" dirty="0"/>
          </a:p>
        </p:txBody>
      </p:sp>
    </p:spTree>
    <p:extLst>
      <p:ext uri="{BB962C8B-B14F-4D97-AF65-F5344CB8AC3E}">
        <p14:creationId xmlns:p14="http://schemas.microsoft.com/office/powerpoint/2010/main" val="25180970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478947"/>
          </a:xfrm>
        </p:spPr>
        <p:txBody>
          <a:bodyPr>
            <a:normAutofit fontScale="90000"/>
          </a:bodyPr>
          <a:lstStyle/>
          <a:p>
            <a:r>
              <a:rPr lang="en-US" sz="4800" dirty="0" smtClean="0"/>
              <a:t>Given data sharing requirements from funding agencies:</a:t>
            </a:r>
            <a:endParaRPr lang="en-US" sz="4800" dirty="0"/>
          </a:p>
        </p:txBody>
      </p:sp>
      <p:sp>
        <p:nvSpPr>
          <p:cNvPr id="3" name="Content Placeholder 2"/>
          <p:cNvSpPr>
            <a:spLocks noGrp="1"/>
          </p:cNvSpPr>
          <p:nvPr>
            <p:ph idx="1"/>
          </p:nvPr>
        </p:nvSpPr>
        <p:spPr>
          <a:xfrm>
            <a:off x="457200" y="2166193"/>
            <a:ext cx="8229600" cy="3959970"/>
          </a:xfrm>
        </p:spPr>
        <p:txBody>
          <a:bodyPr>
            <a:noAutofit/>
          </a:bodyPr>
          <a:lstStyle/>
          <a:p>
            <a:pPr marL="0" indent="0">
              <a:buNone/>
            </a:pPr>
            <a:r>
              <a:rPr lang="en-US" sz="3600" i="1" dirty="0" smtClean="0"/>
              <a:t>What </a:t>
            </a:r>
            <a:r>
              <a:rPr lang="en-US" sz="3600" i="1" dirty="0"/>
              <a:t>information must accompany observational data for them to be </a:t>
            </a:r>
            <a:r>
              <a:rPr lang="en-US" sz="3600" i="1" dirty="0" err="1"/>
              <a:t>archivable</a:t>
            </a:r>
            <a:r>
              <a:rPr lang="en-US" sz="3600" i="1" dirty="0"/>
              <a:t> and discoverable within a publication system as well as interpretable once retrieved from such a system for analysis and (re)use</a:t>
            </a:r>
            <a:r>
              <a:rPr lang="en-US" sz="3600" i="1" dirty="0" smtClean="0"/>
              <a:t>?</a:t>
            </a:r>
            <a:endParaRPr lang="en-US" sz="3600" i="1" dirty="0"/>
          </a:p>
        </p:txBody>
      </p:sp>
    </p:spTree>
    <p:extLst>
      <p:ext uri="{BB962C8B-B14F-4D97-AF65-F5344CB8AC3E}">
        <p14:creationId xmlns:p14="http://schemas.microsoft.com/office/powerpoint/2010/main" val="31519542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Overarching Goals</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a:t>
            </a:r>
            <a:r>
              <a:rPr lang="en-US" b="1" i="1" dirty="0" smtClean="0"/>
              <a:t>information model</a:t>
            </a:r>
            <a:r>
              <a:rPr lang="en-US" dirty="0" smtClean="0"/>
              <a:t> </a:t>
            </a:r>
            <a:r>
              <a:rPr lang="en-US" dirty="0" smtClean="0">
                <a:solidFill>
                  <a:srgbClr val="800000"/>
                </a:solidFill>
              </a:rPr>
              <a:t>(</a:t>
            </a:r>
            <a:r>
              <a:rPr lang="en-US" u="sng" dirty="0" smtClean="0">
                <a:solidFill>
                  <a:srgbClr val="800000"/>
                </a:solidFill>
              </a:rPr>
              <a:t>ODM2</a:t>
            </a:r>
            <a:r>
              <a:rPr lang="en-US" dirty="0" smtClean="0">
                <a:solidFill>
                  <a:srgbClr val="800000"/>
                </a:solidFill>
              </a:rPr>
              <a:t>) </a:t>
            </a:r>
            <a:r>
              <a:rPr lang="en-US" dirty="0" smtClean="0"/>
              <a:t>that is </a:t>
            </a:r>
            <a:r>
              <a:rPr lang="en-US" b="1" i="1" dirty="0" smtClean="0"/>
              <a:t>integrative</a:t>
            </a:r>
            <a:r>
              <a:rPr lang="en-US" dirty="0" smtClean="0"/>
              <a:t> and </a:t>
            </a:r>
            <a:r>
              <a:rPr lang="en-US" b="1" i="1" dirty="0" smtClean="0"/>
              <a:t>extensible</a:t>
            </a:r>
            <a:endParaRPr lang="en-US" dirty="0"/>
          </a:p>
          <a:p>
            <a:pPr lvl="1"/>
            <a:r>
              <a:rPr lang="en-US" dirty="0"/>
              <a:t>A</a:t>
            </a:r>
            <a:r>
              <a:rPr lang="en-US" dirty="0" smtClean="0"/>
              <a:t>ccommodating a wide range of observational data</a:t>
            </a:r>
          </a:p>
          <a:p>
            <a:pPr lvl="1"/>
            <a:r>
              <a:rPr lang="en-US" dirty="0" smtClean="0"/>
              <a:t>Aimed at achieving interoperability across multiple disciplines and systems that support publication of earth observations</a:t>
            </a:r>
          </a:p>
          <a:p>
            <a:r>
              <a:rPr lang="en-US" dirty="0"/>
              <a:t>A</a:t>
            </a:r>
            <a:r>
              <a:rPr lang="en-US" dirty="0" smtClean="0"/>
              <a:t>llow a diverse range of geoscience observations to be consistently managed, shared, discovered, accessed, and interpreted</a:t>
            </a:r>
          </a:p>
          <a:p>
            <a:endParaRPr lang="en-US" dirty="0"/>
          </a:p>
        </p:txBody>
      </p:sp>
    </p:spTree>
    <p:extLst>
      <p:ext uri="{BB962C8B-B14F-4D97-AF65-F5344CB8AC3E}">
        <p14:creationId xmlns:p14="http://schemas.microsoft.com/office/powerpoint/2010/main" val="14683356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p:cNvSpPr txBox="1"/>
          <p:nvPr/>
        </p:nvSpPr>
        <p:spPr>
          <a:xfrm>
            <a:off x="0" y="361108"/>
            <a:ext cx="9144000" cy="847783"/>
          </a:xfrm>
          <a:prstGeom prst="rect">
            <a:avLst/>
          </a:prstGeom>
          <a:noFill/>
        </p:spPr>
        <p:txBody>
          <a:bodyPr wrap="square" lIns="290944" tIns="145472" rIns="290944" bIns="145472" rtlCol="0">
            <a:spAutoFit/>
          </a:bodyPr>
          <a:lstStyle/>
          <a:p>
            <a:pPr algn="ctr"/>
            <a:r>
              <a:rPr lang="en-US" sz="3600" dirty="0" smtClean="0"/>
              <a:t>Common Semantics for Earth Observations</a:t>
            </a:r>
            <a:endParaRPr lang="en-US" sz="3600" dirty="0"/>
          </a:p>
        </p:txBody>
      </p:sp>
      <p:sp>
        <p:nvSpPr>
          <p:cNvPr id="136" name="Oval 135"/>
          <p:cNvSpPr/>
          <p:nvPr/>
        </p:nvSpPr>
        <p:spPr>
          <a:xfrm>
            <a:off x="3018693" y="1494990"/>
            <a:ext cx="3302000" cy="1143000"/>
          </a:xfrm>
          <a:prstGeom prst="ellipse">
            <a:avLst/>
          </a:prstGeom>
          <a:solidFill>
            <a:schemeClr val="bg2">
              <a:lumMod val="2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0944" tIns="145472" rIns="290944" bIns="145472" rtlCol="0" anchor="ctr"/>
          <a:lstStyle/>
          <a:p>
            <a:pPr algn="ctr"/>
            <a:r>
              <a:rPr lang="en-US" sz="2200" dirty="0">
                <a:solidFill>
                  <a:schemeClr val="bg1"/>
                </a:solidFill>
              </a:rPr>
              <a:t>Observations</a:t>
            </a:r>
          </a:p>
          <a:p>
            <a:pPr algn="ctr"/>
            <a:r>
              <a:rPr lang="en-US" sz="2200" dirty="0" smtClean="0">
                <a:solidFill>
                  <a:schemeClr val="bg1"/>
                </a:solidFill>
              </a:rPr>
              <a:t>Information Model</a:t>
            </a:r>
            <a:endParaRPr lang="en-US" sz="2200" dirty="0">
              <a:solidFill>
                <a:schemeClr val="bg1"/>
              </a:solidFill>
            </a:endParaRPr>
          </a:p>
        </p:txBody>
      </p:sp>
      <p:sp>
        <p:nvSpPr>
          <p:cNvPr id="138" name="Left Brace 137"/>
          <p:cNvSpPr/>
          <p:nvPr/>
        </p:nvSpPr>
        <p:spPr>
          <a:xfrm rot="16200000">
            <a:off x="4326793" y="507822"/>
            <a:ext cx="685800" cy="8382000"/>
          </a:xfrm>
          <a:prstGeom prst="leftBrace">
            <a:avLst>
              <a:gd name="adj1" fmla="val 8333"/>
              <a:gd name="adj2" fmla="val 4965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290944" tIns="145472" rIns="290944" bIns="145472" rtlCol="0" anchor="ctr"/>
          <a:lstStyle/>
          <a:p>
            <a:pPr algn="ctr"/>
            <a:endParaRPr lang="en-US"/>
          </a:p>
        </p:txBody>
      </p:sp>
      <p:sp>
        <p:nvSpPr>
          <p:cNvPr id="139" name="TextBox 138"/>
          <p:cNvSpPr txBox="1"/>
          <p:nvPr/>
        </p:nvSpPr>
        <p:spPr>
          <a:xfrm>
            <a:off x="0" y="6005474"/>
            <a:ext cx="9144000" cy="801617"/>
          </a:xfrm>
          <a:prstGeom prst="rect">
            <a:avLst/>
          </a:prstGeom>
          <a:noFill/>
        </p:spPr>
        <p:txBody>
          <a:bodyPr wrap="square" lIns="290944" tIns="145472" rIns="290944" bIns="145472" rtlCol="0">
            <a:spAutoFit/>
          </a:bodyPr>
          <a:lstStyle/>
          <a:p>
            <a:pPr algn="ctr"/>
            <a:r>
              <a:rPr lang="en-US" sz="3300" dirty="0"/>
              <a:t>Domain </a:t>
            </a:r>
            <a:r>
              <a:rPr lang="en-US" sz="3300" dirty="0" err="1"/>
              <a:t>Cyberinfrastructures</a:t>
            </a:r>
            <a:endParaRPr lang="en-US" sz="3300" dirty="0"/>
          </a:p>
        </p:txBody>
      </p:sp>
      <p:cxnSp>
        <p:nvCxnSpPr>
          <p:cNvPr id="140" name="Straight Connector 139"/>
          <p:cNvCxnSpPr>
            <a:stCxn id="144" idx="0"/>
          </p:cNvCxnSpPr>
          <p:nvPr/>
        </p:nvCxnSpPr>
        <p:spPr>
          <a:xfrm flipV="1">
            <a:off x="1113704" y="5054174"/>
            <a:ext cx="3526987" cy="3928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45" idx="0"/>
          </p:cNvCxnSpPr>
          <p:nvPr/>
        </p:nvCxnSpPr>
        <p:spPr>
          <a:xfrm flipV="1">
            <a:off x="3477701" y="5054174"/>
            <a:ext cx="1162990" cy="3928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46" idx="0"/>
          </p:cNvCxnSpPr>
          <p:nvPr/>
        </p:nvCxnSpPr>
        <p:spPr>
          <a:xfrm flipH="1" flipV="1">
            <a:off x="4640691" y="5054174"/>
            <a:ext cx="1204660" cy="3928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47" idx="0"/>
          </p:cNvCxnSpPr>
          <p:nvPr/>
        </p:nvCxnSpPr>
        <p:spPr>
          <a:xfrm>
            <a:off x="4640691" y="5054174"/>
            <a:ext cx="3301980" cy="366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ounded Rectangle 143"/>
          <p:cNvSpPr/>
          <p:nvPr/>
        </p:nvSpPr>
        <p:spPr>
          <a:xfrm>
            <a:off x="224702" y="5447073"/>
            <a:ext cx="1778003" cy="685800"/>
          </a:xfrm>
          <a:prstGeom prst="roundRect">
            <a:avLst/>
          </a:prstGeom>
          <a:solidFill>
            <a:schemeClr val="bg2">
              <a:lumMod val="9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0944" tIns="145472" rIns="290944" bIns="145472" rtlCol="0" anchor="ctr"/>
          <a:lstStyle/>
          <a:p>
            <a:pPr algn="ctr"/>
            <a:r>
              <a:rPr lang="en-US" sz="2200" dirty="0">
                <a:solidFill>
                  <a:sysClr val="windowText" lastClr="000000"/>
                </a:solidFill>
              </a:rPr>
              <a:t>CUAHSI</a:t>
            </a:r>
          </a:p>
          <a:p>
            <a:pPr algn="ctr"/>
            <a:r>
              <a:rPr lang="en-US" sz="2200" dirty="0">
                <a:solidFill>
                  <a:sysClr val="windowText" lastClr="000000"/>
                </a:solidFill>
              </a:rPr>
              <a:t>HIS</a:t>
            </a:r>
          </a:p>
        </p:txBody>
      </p:sp>
      <p:sp>
        <p:nvSpPr>
          <p:cNvPr id="145" name="Rounded Rectangle 144"/>
          <p:cNvSpPr/>
          <p:nvPr/>
        </p:nvSpPr>
        <p:spPr>
          <a:xfrm>
            <a:off x="2401827" y="5447073"/>
            <a:ext cx="2151747" cy="685800"/>
          </a:xfrm>
          <a:prstGeom prst="roundRect">
            <a:avLst/>
          </a:prstGeom>
          <a:solidFill>
            <a:schemeClr val="accent5">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0944" tIns="145472" rIns="290944" bIns="145472" rtlCol="0" anchor="ctr"/>
          <a:lstStyle/>
          <a:p>
            <a:pPr algn="ctr"/>
            <a:r>
              <a:rPr lang="en-US" sz="2200" dirty="0" err="1">
                <a:solidFill>
                  <a:sysClr val="windowText" lastClr="000000"/>
                </a:solidFill>
              </a:rPr>
              <a:t>EarthChem</a:t>
            </a:r>
            <a:endParaRPr lang="en-US" sz="2200" dirty="0">
              <a:solidFill>
                <a:sysClr val="windowText" lastClr="000000"/>
              </a:solidFill>
            </a:endParaRPr>
          </a:p>
        </p:txBody>
      </p:sp>
      <p:sp>
        <p:nvSpPr>
          <p:cNvPr id="146" name="Rounded Rectangle 145"/>
          <p:cNvSpPr/>
          <p:nvPr/>
        </p:nvSpPr>
        <p:spPr>
          <a:xfrm>
            <a:off x="4956349" y="5447073"/>
            <a:ext cx="1778003" cy="685800"/>
          </a:xfrm>
          <a:prstGeom prst="roundRect">
            <a:avLst/>
          </a:prstGeom>
          <a:solidFill>
            <a:schemeClr val="tx2">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0944" tIns="145472" rIns="290944" bIns="145472" rtlCol="0" anchor="ctr"/>
          <a:lstStyle/>
          <a:p>
            <a:pPr algn="ctr"/>
            <a:r>
              <a:rPr lang="en-US" sz="2200" dirty="0" err="1">
                <a:solidFill>
                  <a:sysClr val="windowText" lastClr="000000"/>
                </a:solidFill>
              </a:rPr>
              <a:t>CZOData</a:t>
            </a:r>
            <a:endParaRPr lang="en-US" sz="2200" dirty="0">
              <a:solidFill>
                <a:sysClr val="windowText" lastClr="000000"/>
              </a:solidFill>
            </a:endParaRPr>
          </a:p>
        </p:txBody>
      </p:sp>
      <p:sp>
        <p:nvSpPr>
          <p:cNvPr id="147" name="Rounded Rectangle 146"/>
          <p:cNvSpPr/>
          <p:nvPr/>
        </p:nvSpPr>
        <p:spPr>
          <a:xfrm>
            <a:off x="7053669" y="5420949"/>
            <a:ext cx="1778003" cy="685800"/>
          </a:xfrm>
          <a:prstGeom prst="roundRect">
            <a:avLst/>
          </a:prstGeom>
          <a:solidFill>
            <a:schemeClr val="accent2">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0944" tIns="145472" rIns="290944" bIns="145472" rtlCol="0" anchor="ctr"/>
          <a:lstStyle/>
          <a:p>
            <a:pPr algn="ctr"/>
            <a:r>
              <a:rPr lang="en-US" sz="2200" dirty="0">
                <a:solidFill>
                  <a:sysClr val="windowText" lastClr="000000"/>
                </a:solidFill>
              </a:rPr>
              <a:t>IOOS</a:t>
            </a:r>
          </a:p>
        </p:txBody>
      </p:sp>
      <p:sp>
        <p:nvSpPr>
          <p:cNvPr id="24" name="Can 23"/>
          <p:cNvSpPr/>
          <p:nvPr/>
        </p:nvSpPr>
        <p:spPr>
          <a:xfrm>
            <a:off x="1113704" y="3246724"/>
            <a:ext cx="1707595" cy="1287082"/>
          </a:xfrm>
          <a:prstGeom prst="can">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Storage </a:t>
            </a:r>
          </a:p>
          <a:p>
            <a:pPr algn="ctr"/>
            <a:r>
              <a:rPr lang="en-US" sz="2200" dirty="0" smtClean="0"/>
              <a:t>Schema </a:t>
            </a:r>
            <a:endParaRPr lang="en-US" sz="2200" dirty="0"/>
          </a:p>
        </p:txBody>
      </p:sp>
      <p:sp>
        <p:nvSpPr>
          <p:cNvPr id="25" name="Folded Corner 24"/>
          <p:cNvSpPr/>
          <p:nvPr/>
        </p:nvSpPr>
        <p:spPr>
          <a:xfrm>
            <a:off x="4125593" y="3246724"/>
            <a:ext cx="1227066" cy="1287082"/>
          </a:xfrm>
          <a:prstGeom prst="foldedCorner">
            <a:avLst/>
          </a:prstGeom>
          <a:solidFill>
            <a:schemeClr val="accent4">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Transfer</a:t>
            </a:r>
          </a:p>
          <a:p>
            <a:pPr algn="ctr"/>
            <a:r>
              <a:rPr lang="en-US" sz="2200" dirty="0" smtClean="0"/>
              <a:t>Schema</a:t>
            </a:r>
            <a:endParaRPr lang="en-US" sz="2200" dirty="0"/>
          </a:p>
        </p:txBody>
      </p:sp>
      <p:sp>
        <p:nvSpPr>
          <p:cNvPr id="26" name="Can 25"/>
          <p:cNvSpPr/>
          <p:nvPr/>
        </p:nvSpPr>
        <p:spPr>
          <a:xfrm>
            <a:off x="6440374" y="3150383"/>
            <a:ext cx="1707595" cy="1494253"/>
          </a:xfrm>
          <a:prstGeom prst="can">
            <a:avLst/>
          </a:prstGeom>
          <a:solidFill>
            <a:schemeClr val="accent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Metadata Catalog </a:t>
            </a:r>
          </a:p>
          <a:p>
            <a:pPr algn="ctr"/>
            <a:r>
              <a:rPr lang="en-US" sz="2200" dirty="0" smtClean="0"/>
              <a:t>Schema </a:t>
            </a:r>
            <a:endParaRPr lang="en-US" sz="2200" dirty="0"/>
          </a:p>
        </p:txBody>
      </p:sp>
      <p:cxnSp>
        <p:nvCxnSpPr>
          <p:cNvPr id="3" name="Straight Arrow Connector 2"/>
          <p:cNvCxnSpPr>
            <a:stCxn id="136" idx="4"/>
          </p:cNvCxnSpPr>
          <p:nvPr/>
        </p:nvCxnSpPr>
        <p:spPr>
          <a:xfrm flipH="1">
            <a:off x="2104287" y="2637990"/>
            <a:ext cx="2565406" cy="608734"/>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6" idx="4"/>
            <a:endCxn id="25" idx="0"/>
          </p:cNvCxnSpPr>
          <p:nvPr/>
        </p:nvCxnSpPr>
        <p:spPr>
          <a:xfrm>
            <a:off x="4669693" y="2637990"/>
            <a:ext cx="69433" cy="608734"/>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6" idx="4"/>
            <a:endCxn id="26" idx="1"/>
          </p:cNvCxnSpPr>
          <p:nvPr/>
        </p:nvCxnSpPr>
        <p:spPr>
          <a:xfrm>
            <a:off x="4669693" y="2637990"/>
            <a:ext cx="2624479" cy="51239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3483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Process</a:t>
            </a:r>
            <a:endParaRPr lang="en-US" dirty="0"/>
          </a:p>
        </p:txBody>
      </p:sp>
      <p:sp>
        <p:nvSpPr>
          <p:cNvPr id="3" name="Content Placeholder 2"/>
          <p:cNvSpPr>
            <a:spLocks noGrp="1"/>
          </p:cNvSpPr>
          <p:nvPr>
            <p:ph idx="1"/>
          </p:nvPr>
        </p:nvSpPr>
        <p:spPr/>
        <p:txBody>
          <a:bodyPr/>
          <a:lstStyle/>
          <a:p>
            <a:r>
              <a:rPr lang="en-US" dirty="0" smtClean="0"/>
              <a:t>Series of community design and prototyping workshops over the past 2 years</a:t>
            </a:r>
          </a:p>
          <a:p>
            <a:pPr lvl="1"/>
            <a:r>
              <a:rPr lang="en-US" dirty="0" smtClean="0"/>
              <a:t>Scientists from multiple domains</a:t>
            </a:r>
          </a:p>
          <a:p>
            <a:pPr lvl="1"/>
            <a:r>
              <a:rPr lang="en-US" dirty="0" smtClean="0"/>
              <a:t>Cyberinfrastructure experts representing multiple domains/systems</a:t>
            </a:r>
          </a:p>
          <a:p>
            <a:r>
              <a:rPr lang="en-US" dirty="0" smtClean="0"/>
              <a:t>Extract requirements, data use cases, test preliminary designs</a:t>
            </a:r>
            <a:endParaRPr lang="en-US" dirty="0"/>
          </a:p>
        </p:txBody>
      </p:sp>
    </p:spTree>
    <p:extLst>
      <p:ext uri="{BB962C8B-B14F-4D97-AF65-F5344CB8AC3E}">
        <p14:creationId xmlns:p14="http://schemas.microsoft.com/office/powerpoint/2010/main" val="6943214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Requirement:  </a:t>
            </a:r>
            <a:br>
              <a:rPr lang="en-US" dirty="0" smtClean="0"/>
            </a:br>
            <a:r>
              <a:rPr lang="en-US" dirty="0" smtClean="0"/>
              <a:t>Describe Observed Feature(s)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49281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83362"/>
          </a:xfrm>
        </p:spPr>
        <p:txBody>
          <a:bodyPr/>
          <a:lstStyle/>
          <a:p>
            <a:r>
              <a:rPr lang="en-US" dirty="0" smtClean="0"/>
              <a:t>Sampling Features</a:t>
            </a:r>
            <a:endParaRPr lang="en-US" dirty="0"/>
          </a:p>
        </p:txBody>
      </p:sp>
      <p:pic>
        <p:nvPicPr>
          <p:cNvPr id="4" name="Picture 3"/>
          <p:cNvPicPr>
            <a:picLocks noChangeAspect="1"/>
          </p:cNvPicPr>
          <p:nvPr/>
        </p:nvPicPr>
        <p:blipFill>
          <a:blip r:embed="rId2"/>
          <a:stretch>
            <a:fillRect/>
          </a:stretch>
        </p:blipFill>
        <p:spPr>
          <a:xfrm>
            <a:off x="1973780" y="3977395"/>
            <a:ext cx="3142198" cy="2749424"/>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3535415" y="4676263"/>
            <a:ext cx="266492" cy="425528"/>
          </a:xfrm>
          <a:prstGeom prst="rect">
            <a:avLst/>
          </a:prstGeom>
        </p:spPr>
      </p:pic>
      <p:grpSp>
        <p:nvGrpSpPr>
          <p:cNvPr id="32" name="Group 31"/>
          <p:cNvGrpSpPr/>
          <p:nvPr/>
        </p:nvGrpSpPr>
        <p:grpSpPr>
          <a:xfrm>
            <a:off x="313931" y="1183362"/>
            <a:ext cx="3148910" cy="2617593"/>
            <a:chOff x="313931" y="1183362"/>
            <a:chExt cx="3148910" cy="2617593"/>
          </a:xfrm>
        </p:grpSpPr>
        <p:grpSp>
          <p:nvGrpSpPr>
            <p:cNvPr id="15" name="Group 14"/>
            <p:cNvGrpSpPr/>
            <p:nvPr/>
          </p:nvGrpSpPr>
          <p:grpSpPr>
            <a:xfrm>
              <a:off x="313931" y="1183362"/>
              <a:ext cx="3077914" cy="2435819"/>
              <a:chOff x="313931" y="1183362"/>
              <a:chExt cx="3077914" cy="2435819"/>
            </a:xfrm>
          </p:grpSpPr>
          <p:pic>
            <p:nvPicPr>
              <p:cNvPr id="7" name="Picture 6"/>
              <p:cNvPicPr>
                <a:picLocks noChangeAspect="1"/>
              </p:cNvPicPr>
              <p:nvPr/>
            </p:nvPicPr>
            <p:blipFill>
              <a:blip r:embed="rId4"/>
              <a:stretch>
                <a:fillRect/>
              </a:stretch>
            </p:blipFill>
            <p:spPr>
              <a:xfrm>
                <a:off x="313931" y="1183362"/>
                <a:ext cx="3077914" cy="2435819"/>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p:cNvSpPr/>
              <p:nvPr/>
            </p:nvSpPr>
            <p:spPr>
              <a:xfrm>
                <a:off x="313931" y="1183362"/>
                <a:ext cx="2221422" cy="12703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Stream Gage</a:t>
                </a:r>
                <a:endParaRPr lang="en-US" dirty="0">
                  <a:solidFill>
                    <a:schemeClr val="tx1"/>
                  </a:solidFill>
                </a:endParaRPr>
              </a:p>
            </p:txBody>
          </p:sp>
        </p:grpSp>
        <p:sp>
          <p:nvSpPr>
            <p:cNvPr id="11" name="TextBox 10"/>
            <p:cNvSpPr txBox="1"/>
            <p:nvPr/>
          </p:nvSpPr>
          <p:spPr>
            <a:xfrm>
              <a:off x="1658343" y="3600900"/>
              <a:ext cx="1804498" cy="200055"/>
            </a:xfrm>
            <a:prstGeom prst="rect">
              <a:avLst/>
            </a:prstGeom>
            <a:noFill/>
          </p:spPr>
          <p:txBody>
            <a:bodyPr wrap="square" rtlCol="0">
              <a:spAutoFit/>
            </a:bodyPr>
            <a:lstStyle/>
            <a:p>
              <a:pPr algn="ctr"/>
              <a:r>
                <a:rPr lang="en-US" sz="700" dirty="0" smtClean="0"/>
                <a:t>Source: http</a:t>
              </a:r>
              <a:r>
                <a:rPr lang="en-US" sz="700" dirty="0"/>
                <a:t>://</a:t>
              </a:r>
              <a:r>
                <a:rPr lang="en-US" sz="700" dirty="0" err="1"/>
                <a:t>pubs.usgs.gov</a:t>
              </a:r>
              <a:r>
                <a:rPr lang="en-US" sz="700" dirty="0"/>
                <a:t>/tm/tm3-a7/</a:t>
              </a:r>
            </a:p>
          </p:txBody>
        </p:sp>
      </p:grpSp>
      <p:grpSp>
        <p:nvGrpSpPr>
          <p:cNvPr id="30" name="Group 29"/>
          <p:cNvGrpSpPr/>
          <p:nvPr/>
        </p:nvGrpSpPr>
        <p:grpSpPr>
          <a:xfrm>
            <a:off x="3900322" y="1183362"/>
            <a:ext cx="2701215" cy="2435820"/>
            <a:chOff x="5622334" y="1343949"/>
            <a:chExt cx="2977618" cy="2977785"/>
          </a:xfrm>
        </p:grpSpPr>
        <p:pic>
          <p:nvPicPr>
            <p:cNvPr id="14" name="Picture 13" descr="DSCN1954.JPG"/>
            <p:cNvPicPr>
              <a:picLocks noChangeAspect="1"/>
            </p:cNvPicPr>
            <p:nvPr/>
          </p:nvPicPr>
          <p:blipFill rotWithShape="1">
            <a:blip r:embed="rId5">
              <a:extLst>
                <a:ext uri="{28A0092B-C50C-407E-A947-70E740481C1C}">
                  <a14:useLocalDpi xmlns:a14="http://schemas.microsoft.com/office/drawing/2010/main" val="0"/>
                </a:ext>
              </a:extLst>
            </a:blip>
            <a:srcRect l="21656" t="9877" r="23828" b="17431"/>
            <a:stretch/>
          </p:blipFill>
          <p:spPr>
            <a:xfrm>
              <a:off x="5622334" y="1343949"/>
              <a:ext cx="2977618" cy="2977785"/>
            </a:xfrm>
            <a:prstGeom prst="rect">
              <a:avLst/>
            </a:prstGeom>
            <a:ln>
              <a:solidFill>
                <a:schemeClr val="tx1"/>
              </a:solidFill>
            </a:ln>
            <a:effectLst>
              <a:outerShdw blurRad="50800" dist="38100" dir="2700000" algn="tl" rotWithShape="0">
                <a:srgbClr val="000000">
                  <a:alpha val="43000"/>
                </a:srgbClr>
              </a:outerShdw>
            </a:effectLst>
          </p:spPr>
        </p:pic>
        <p:sp>
          <p:nvSpPr>
            <p:cNvPr id="13" name="TextBox 12"/>
            <p:cNvSpPr txBox="1"/>
            <p:nvPr/>
          </p:nvSpPr>
          <p:spPr>
            <a:xfrm>
              <a:off x="5739464" y="1380582"/>
              <a:ext cx="2341880" cy="451508"/>
            </a:xfrm>
            <a:prstGeom prst="rect">
              <a:avLst/>
            </a:prstGeom>
            <a:noFill/>
          </p:spPr>
          <p:txBody>
            <a:bodyPr wrap="square" rtlCol="0">
              <a:spAutoFit/>
            </a:bodyPr>
            <a:lstStyle/>
            <a:p>
              <a:r>
                <a:rPr lang="en-US" dirty="0" smtClean="0"/>
                <a:t>Weather Station</a:t>
              </a:r>
              <a:endParaRPr lang="en-US" dirty="0"/>
            </a:p>
          </p:txBody>
        </p:sp>
      </p:grpSp>
      <p:sp>
        <p:nvSpPr>
          <p:cNvPr id="16" name="TextBox 15"/>
          <p:cNvSpPr txBox="1"/>
          <p:nvPr/>
        </p:nvSpPr>
        <p:spPr>
          <a:xfrm>
            <a:off x="159525" y="3969799"/>
            <a:ext cx="1729802" cy="2585323"/>
          </a:xfrm>
          <a:prstGeom prst="rect">
            <a:avLst/>
          </a:prstGeom>
          <a:noFill/>
        </p:spPr>
        <p:txBody>
          <a:bodyPr wrap="square" rtlCol="0">
            <a:spAutoFit/>
          </a:bodyPr>
          <a:lstStyle/>
          <a:p>
            <a:r>
              <a:rPr lang="en-US" dirty="0" smtClean="0"/>
              <a:t>Monitoring Site:</a:t>
            </a:r>
          </a:p>
          <a:p>
            <a:pPr marL="112713" indent="-112713">
              <a:buFont typeface="Arial"/>
              <a:buChar char="•"/>
            </a:pPr>
            <a:r>
              <a:rPr lang="en-US" sz="1400" dirty="0" smtClean="0"/>
              <a:t>A location established for making observations</a:t>
            </a:r>
          </a:p>
          <a:p>
            <a:pPr marL="112713" indent="-112713">
              <a:buFont typeface="Arial"/>
              <a:buChar char="•"/>
            </a:pPr>
            <a:r>
              <a:rPr lang="en-US" sz="1400" dirty="0" smtClean="0"/>
              <a:t>Represented as a point</a:t>
            </a:r>
          </a:p>
          <a:p>
            <a:pPr marL="112713" indent="-112713">
              <a:buFont typeface="Arial"/>
              <a:buChar char="•"/>
            </a:pPr>
            <a:r>
              <a:rPr lang="en-US" sz="1400" dirty="0"/>
              <a:t>M</a:t>
            </a:r>
            <a:r>
              <a:rPr lang="en-US" sz="1400" dirty="0" smtClean="0"/>
              <a:t>ay have a geospatial footprint that is not a point</a:t>
            </a:r>
          </a:p>
          <a:p>
            <a:pPr algn="ctr"/>
            <a:endParaRPr lang="en-US" dirty="0"/>
          </a:p>
        </p:txBody>
      </p:sp>
      <p:grpSp>
        <p:nvGrpSpPr>
          <p:cNvPr id="33" name="Group 32"/>
          <p:cNvGrpSpPr/>
          <p:nvPr/>
        </p:nvGrpSpPr>
        <p:grpSpPr>
          <a:xfrm>
            <a:off x="6894110" y="1947550"/>
            <a:ext cx="1892717" cy="2870056"/>
            <a:chOff x="6056024" y="3797840"/>
            <a:chExt cx="1892717" cy="2870056"/>
          </a:xfrm>
        </p:grpSpPr>
        <p:sp>
          <p:nvSpPr>
            <p:cNvPr id="18" name="TextBox 17"/>
            <p:cNvSpPr txBox="1"/>
            <p:nvPr/>
          </p:nvSpPr>
          <p:spPr>
            <a:xfrm rot="16200000">
              <a:off x="6448330" y="5167485"/>
              <a:ext cx="2800767" cy="200055"/>
            </a:xfrm>
            <a:prstGeom prst="rect">
              <a:avLst/>
            </a:prstGeom>
            <a:noFill/>
          </p:spPr>
          <p:txBody>
            <a:bodyPr wrap="none" rtlCol="0">
              <a:spAutoFit/>
            </a:bodyPr>
            <a:lstStyle/>
            <a:p>
              <a:r>
                <a:rPr lang="en-US" sz="700" dirty="0"/>
                <a:t>http://</a:t>
              </a:r>
              <a:r>
                <a:rPr lang="en-US" sz="700" dirty="0" err="1"/>
                <a:t>commons.wikimedia.org</a:t>
              </a:r>
              <a:r>
                <a:rPr lang="en-US" sz="700" dirty="0"/>
                <a:t>/wiki/</a:t>
              </a:r>
              <a:r>
                <a:rPr lang="en-US" sz="700" dirty="0" err="1"/>
                <a:t>File:Monitoring_Well_Diagram.jpg</a:t>
              </a:r>
              <a:endParaRPr lang="en-US" sz="700" dirty="0"/>
            </a:p>
          </p:txBody>
        </p:sp>
        <p:grpSp>
          <p:nvGrpSpPr>
            <p:cNvPr id="31" name="Group 30"/>
            <p:cNvGrpSpPr/>
            <p:nvPr/>
          </p:nvGrpSpPr>
          <p:grpSpPr>
            <a:xfrm>
              <a:off x="6056024" y="3797840"/>
              <a:ext cx="1679347" cy="2788093"/>
              <a:chOff x="6056024" y="3797840"/>
              <a:chExt cx="1679347" cy="2788093"/>
            </a:xfrm>
          </p:grpSpPr>
          <p:pic>
            <p:nvPicPr>
              <p:cNvPr id="17" name="Picture 16"/>
              <p:cNvPicPr>
                <a:picLocks noChangeAspect="1"/>
              </p:cNvPicPr>
              <p:nvPr/>
            </p:nvPicPr>
            <p:blipFill>
              <a:blip r:embed="rId6"/>
              <a:stretch>
                <a:fillRect/>
              </a:stretch>
            </p:blipFill>
            <p:spPr>
              <a:xfrm>
                <a:off x="6056024" y="4499788"/>
                <a:ext cx="1679347" cy="2086145"/>
              </a:xfrm>
              <a:prstGeom prst="rect">
                <a:avLst/>
              </a:prstGeom>
              <a:effectLst>
                <a:outerShdw blurRad="50800" dist="38100" dir="2700000" algn="tl" rotWithShape="0">
                  <a:srgbClr val="000000">
                    <a:alpha val="43000"/>
                  </a:srgbClr>
                </a:outerShdw>
              </a:effectLst>
            </p:spPr>
          </p:pic>
          <p:sp>
            <p:nvSpPr>
              <p:cNvPr id="19" name="TextBox 18"/>
              <p:cNvSpPr txBox="1"/>
              <p:nvPr/>
            </p:nvSpPr>
            <p:spPr>
              <a:xfrm>
                <a:off x="6271508" y="3797840"/>
                <a:ext cx="1330826" cy="646331"/>
              </a:xfrm>
              <a:prstGeom prst="rect">
                <a:avLst/>
              </a:prstGeom>
              <a:noFill/>
            </p:spPr>
            <p:txBody>
              <a:bodyPr wrap="none" rtlCol="0">
                <a:spAutoFit/>
              </a:bodyPr>
              <a:lstStyle/>
              <a:p>
                <a:pPr algn="ctr"/>
                <a:r>
                  <a:rPr lang="en-US" dirty="0" smtClean="0"/>
                  <a:t>Observation</a:t>
                </a:r>
              </a:p>
              <a:p>
                <a:pPr algn="ctr"/>
                <a:r>
                  <a:rPr lang="en-US" dirty="0" smtClean="0"/>
                  <a:t>Well</a:t>
                </a:r>
                <a:endParaRPr lang="en-US" dirty="0"/>
              </a:p>
            </p:txBody>
          </p:sp>
        </p:grpSp>
      </p:grpSp>
      <p:cxnSp>
        <p:nvCxnSpPr>
          <p:cNvPr id="21" name="Straight Arrow Connector 20"/>
          <p:cNvCxnSpPr>
            <a:endCxn id="11" idx="2"/>
          </p:cNvCxnSpPr>
          <p:nvPr/>
        </p:nvCxnSpPr>
        <p:spPr>
          <a:xfrm flipH="1" flipV="1">
            <a:off x="2560592" y="3800955"/>
            <a:ext cx="831253" cy="1236003"/>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632387" y="3159032"/>
            <a:ext cx="1951298" cy="1581999"/>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3113245" y="3969799"/>
            <a:ext cx="3617229" cy="706464"/>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6209060" y="5114685"/>
            <a:ext cx="2123418" cy="1592564"/>
            <a:chOff x="6209060" y="5114685"/>
            <a:chExt cx="2123418" cy="1592564"/>
          </a:xfrm>
        </p:grpSpPr>
        <p:pic>
          <p:nvPicPr>
            <p:cNvPr id="37" name="Picture 36" descr="DSCN192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060" y="5114685"/>
              <a:ext cx="2123418" cy="1592564"/>
            </a:xfrm>
            <a:prstGeom prst="rect">
              <a:avLst/>
            </a:prstGeom>
            <a:ln>
              <a:solidFill>
                <a:schemeClr val="tx1"/>
              </a:solidFill>
            </a:ln>
            <a:effectLst>
              <a:outerShdw blurRad="50800" dist="38100" dir="2700000" algn="tl" rotWithShape="0">
                <a:srgbClr val="000000">
                  <a:alpha val="43000"/>
                </a:srgbClr>
              </a:outerShdw>
            </a:effectLst>
          </p:spPr>
        </p:pic>
        <p:sp>
          <p:nvSpPr>
            <p:cNvPr id="38" name="TextBox 37"/>
            <p:cNvSpPr txBox="1"/>
            <p:nvPr/>
          </p:nvSpPr>
          <p:spPr>
            <a:xfrm>
              <a:off x="6515471" y="5631792"/>
              <a:ext cx="1188246" cy="369332"/>
            </a:xfrm>
            <a:prstGeom prst="rect">
              <a:avLst/>
            </a:prstGeom>
            <a:noFill/>
          </p:spPr>
          <p:txBody>
            <a:bodyPr wrap="none" rtlCol="0">
              <a:spAutoFit/>
            </a:bodyPr>
            <a:lstStyle/>
            <a:p>
              <a:r>
                <a:rPr lang="en-US" dirty="0" smtClean="0"/>
                <a:t>Specimens</a:t>
              </a:r>
              <a:endParaRPr lang="en-US" dirty="0"/>
            </a:p>
          </p:txBody>
        </p:sp>
      </p:grpSp>
      <p:cxnSp>
        <p:nvCxnSpPr>
          <p:cNvPr id="39" name="Straight Arrow Connector 38"/>
          <p:cNvCxnSpPr/>
          <p:nvPr/>
        </p:nvCxnSpPr>
        <p:spPr>
          <a:xfrm>
            <a:off x="3716922" y="5104274"/>
            <a:ext cx="2414148" cy="80762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892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Features in ODM2</a:t>
            </a:r>
            <a:endParaRPr lang="en-US" dirty="0"/>
          </a:p>
        </p:txBody>
      </p:sp>
      <p:pic>
        <p:nvPicPr>
          <p:cNvPr id="6" name="Picture 5" descr="AGU_Sampling_Featu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 y="1460747"/>
            <a:ext cx="8888116" cy="3838690"/>
          </a:xfrm>
          <a:prstGeom prst="rect">
            <a:avLst/>
          </a:prstGeom>
        </p:spPr>
      </p:pic>
      <p:sp>
        <p:nvSpPr>
          <p:cNvPr id="7" name="TextBox 6"/>
          <p:cNvSpPr txBox="1"/>
          <p:nvPr/>
        </p:nvSpPr>
        <p:spPr>
          <a:xfrm>
            <a:off x="186958" y="5502943"/>
            <a:ext cx="8409587" cy="646331"/>
          </a:xfrm>
          <a:prstGeom prst="rect">
            <a:avLst/>
          </a:prstGeom>
          <a:noFill/>
        </p:spPr>
        <p:txBody>
          <a:bodyPr wrap="square" rtlCol="0">
            <a:spAutoFit/>
          </a:bodyPr>
          <a:lstStyle/>
          <a:p>
            <a:r>
              <a:rPr lang="en-US" b="1" u="sng" dirty="0" smtClean="0"/>
              <a:t>From OGC’S Observations &amp; Measurements</a:t>
            </a:r>
            <a:r>
              <a:rPr lang="en-US" dirty="0" smtClean="0"/>
              <a:t>:</a:t>
            </a:r>
          </a:p>
          <a:p>
            <a:r>
              <a:rPr lang="en-US" b="1" i="1" dirty="0" smtClean="0"/>
              <a:t>Sampling Feature </a:t>
            </a:r>
            <a:r>
              <a:rPr lang="en-US" dirty="0" smtClean="0"/>
              <a:t>= the entities on which or at which observations are made</a:t>
            </a:r>
          </a:p>
        </p:txBody>
      </p:sp>
    </p:spTree>
    <p:extLst>
      <p:ext uri="{BB962C8B-B14F-4D97-AF65-F5344CB8AC3E}">
        <p14:creationId xmlns:p14="http://schemas.microsoft.com/office/powerpoint/2010/main" val="9142513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11262</TotalTime>
  <Words>1105</Words>
  <Application>Microsoft Macintosh PowerPoint</Application>
  <PresentationFormat>On-screen Show (4:3)</PresentationFormat>
  <Paragraphs>253</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Information Requirements for Integrating Spatially Discrete, Feature-Based Earth Observations</vt:lpstr>
      <vt:lpstr>Challenge</vt:lpstr>
      <vt:lpstr>Given data sharing requirements from funding agencies:</vt:lpstr>
      <vt:lpstr>Overarching Goals</vt:lpstr>
      <vt:lpstr>PowerPoint Presentation</vt:lpstr>
      <vt:lpstr>Design Process</vt:lpstr>
      <vt:lpstr>Requirement:   Describe Observed Feature(s)</vt:lpstr>
      <vt:lpstr>Sampling Features</vt:lpstr>
      <vt:lpstr>Sampling Features in ODM2</vt:lpstr>
      <vt:lpstr>Requirement:  Support Diverse Data Types</vt:lpstr>
      <vt:lpstr>Time Series Result</vt:lpstr>
      <vt:lpstr>Measurement Result</vt:lpstr>
      <vt:lpstr>Section Result</vt:lpstr>
      <vt:lpstr>Transect Result</vt:lpstr>
      <vt:lpstr>ODM2 Core Schema + Results</vt:lpstr>
      <vt:lpstr>ODM2 Results</vt:lpstr>
      <vt:lpstr>ODM2 Results: Measurement Frameworks</vt:lpstr>
      <vt:lpstr>Requirement:  Support Observation Provenance</vt:lpstr>
      <vt:lpstr>Monitoring Equipment Management</vt:lpstr>
      <vt:lpstr>Sensor Workflows</vt:lpstr>
      <vt:lpstr>Sampling Workflows</vt:lpstr>
      <vt:lpstr>Actions and Results</vt:lpstr>
      <vt:lpstr>Monitoring Equipment Management</vt:lpstr>
      <vt:lpstr>Requirement:  Support Multiple Functional Use Cases</vt:lpstr>
      <vt:lpstr>PowerPoint Presentation</vt:lpstr>
      <vt:lpstr>Storage Implementation </vt:lpstr>
      <vt:lpstr>Summary and Status</vt:lpstr>
      <vt:lpstr>ODM2 on </vt:lpstr>
    </vt:vector>
  </TitlesOfParts>
  <Company>Utah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Jeffery Horsburgh</dc:creator>
  <cp:lastModifiedBy>Jeffery Horsburgh</cp:lastModifiedBy>
  <cp:revision>150</cp:revision>
  <dcterms:created xsi:type="dcterms:W3CDTF">2013-07-15T18:48:42Z</dcterms:created>
  <dcterms:modified xsi:type="dcterms:W3CDTF">2014-12-17T21:57:06Z</dcterms:modified>
</cp:coreProperties>
</file>